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1" r:id="rId2"/>
    <p:sldId id="273" r:id="rId3"/>
    <p:sldId id="266" r:id="rId4"/>
    <p:sldId id="269" r:id="rId5"/>
    <p:sldId id="261" r:id="rId6"/>
    <p:sldId id="259" r:id="rId7"/>
    <p:sldId id="267" r:id="rId8"/>
    <p:sldId id="270" r:id="rId9"/>
    <p:sldId id="268" r:id="rId10"/>
    <p:sldId id="262" r:id="rId11"/>
    <p:sldId id="264" r:id="rId12"/>
    <p:sldId id="277" r:id="rId13"/>
    <p:sldId id="278" r:id="rId14"/>
    <p:sldId id="274" r:id="rId15"/>
    <p:sldId id="283" r:id="rId16"/>
    <p:sldId id="282" r:id="rId17"/>
    <p:sldId id="281" r:id="rId18"/>
    <p:sldId id="272" r:id="rId19"/>
    <p:sldId id="26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le P." initials="EP" lastIdx="1" clrIdx="0">
    <p:extLst>
      <p:ext uri="{19B8F6BF-5375-455C-9EA6-DF929625EA0E}">
        <p15:presenceInfo xmlns:p15="http://schemas.microsoft.com/office/powerpoint/2012/main" userId="Emmanuelle 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19"/>
    <p:restoredTop sz="94674"/>
  </p:normalViewPr>
  <p:slideViewPr>
    <p:cSldViewPr snapToGrid="0" snapToObjects="1">
      <p:cViewPr varScale="1">
        <p:scale>
          <a:sx n="124" d="100"/>
          <a:sy n="124" d="100"/>
        </p:scale>
        <p:origin x="1248" y="168"/>
      </p:cViewPr>
      <p:guideLst/>
    </p:cSldViewPr>
  </p:slideViewPr>
  <p:notesTextViewPr>
    <p:cViewPr>
      <p:scale>
        <a:sx n="1" d="1"/>
        <a:sy n="1" d="1"/>
      </p:scale>
      <p:origin x="0" y="0"/>
    </p:cViewPr>
  </p:notesTextViewPr>
  <p:sorterViewPr>
    <p:cViewPr>
      <p:scale>
        <a:sx n="121" d="100"/>
        <a:sy n="12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4T15:44:57.358" idx="1">
    <p:pos x="6652" y="3345"/>
    <p:text>je dirai: les membres adhérants peuvent bénéficier de formation collective ou de conseils individualisés par les membres de la commission expertise, sous sollicitation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0C476-B3FC-3443-A52A-0678D7698CDB}" type="datetimeFigureOut">
              <a:rPr lang="fr-FR" smtClean="0"/>
              <a:t>07/07/2022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64A4E-F288-FF42-B9D4-1FA41B001649}" type="slidenum">
              <a:rPr lang="fr-FR" smtClean="0"/>
              <a:t>‹N°›</a:t>
            </a:fld>
            <a:endParaRPr lang="fr-FR"/>
          </a:p>
        </p:txBody>
      </p:sp>
    </p:spTree>
    <p:extLst>
      <p:ext uri="{BB962C8B-B14F-4D97-AF65-F5344CB8AC3E}">
        <p14:creationId xmlns:p14="http://schemas.microsoft.com/office/powerpoint/2010/main" val="300370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C68E7-8EE2-AE44-8B81-C3D3817F78F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EADF4F2-F353-3B48-A392-2A44413E5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9BB4EE4-3520-F440-8FC7-B456F3E9584C}"/>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88D3A89D-3E05-BC40-9EE0-F46CA43ADC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1757A9-BBFB-6C4D-B941-2D64BC3372CD}"/>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237469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88613-C06D-934F-8CF6-4885FFA556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A5CC41-9D44-A148-B205-F67FEFCFF9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689D0E-7C10-BF4E-92D9-2109203B4BEC}"/>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41D75CF5-7CB5-A747-AB4B-B73FB39858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2CB49-1320-BE40-8495-24C07315A759}"/>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29618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7BC3A0-0620-F441-A078-98552407AD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E572321-7CE6-514A-B2C8-9F670FA2FE0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985E27-B1D7-E843-ACC1-A9DC4B58CD6E}"/>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2820DBCD-B8E5-8F44-BDAE-2DE078859E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A7A200-FD65-B343-B754-AF9B8321BC36}"/>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155131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457FB-8772-664D-A27F-AE3CED8CBA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B4C511-1E96-7641-A480-0D76D1FB93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B82430-4011-CC4E-BD9E-4111A0A1F177}"/>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1D6D62F2-9FF1-2946-A96B-C75673E577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94388E-954A-204C-869E-06054D09F6E9}"/>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27570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BEF91-218E-DB4A-B12B-7F2946410BE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62806FC-FB98-EA4B-A674-2FE1ED477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38B1A11-E8DA-A441-AE54-652A6935E37A}"/>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AFA9262E-98B6-2A40-82C9-07B4B2C9B5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5A2332-7732-0B44-AEAD-E44F773F6762}"/>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356466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DF104-F630-AE48-8939-72B69F5CA0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764749-8387-C043-B8BD-0B89B008ED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144771B-BEC5-3A43-B320-CAA2F6863E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CBC88A-1D62-DC49-9A42-9D15E95A1548}"/>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6" name="Espace réservé du pied de page 5">
            <a:extLst>
              <a:ext uri="{FF2B5EF4-FFF2-40B4-BE49-F238E27FC236}">
                <a16:creationId xmlns:a16="http://schemas.microsoft.com/office/drawing/2014/main" id="{60807D3A-E158-2A46-9C81-A2B9E72DBD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1F2FF9-579D-DC4A-A35B-04E814EBBDCF}"/>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301219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97B6F-0490-ED4A-A386-62A2F83629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0A2E61-6DFC-0841-942B-84003BC68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522AFBC-2872-8443-A77E-03AE101398C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36BBE8D-E78C-024A-9B59-53556BE36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04CB58-9CB0-FB42-BD1B-166954EBAAF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FD34B5-F16C-5542-B3D3-9CD6191F753E}"/>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8" name="Espace réservé du pied de page 7">
            <a:extLst>
              <a:ext uri="{FF2B5EF4-FFF2-40B4-BE49-F238E27FC236}">
                <a16:creationId xmlns:a16="http://schemas.microsoft.com/office/drawing/2014/main" id="{B05937D8-5663-934B-88F7-A4E73D01AE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58ADDB2-E0A0-554F-98FB-2648D8159A89}"/>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101329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F0D36-D249-F84F-A28B-742FA0C60C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7887DD-2028-AC48-B462-D46ACE6EA984}"/>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4" name="Espace réservé du pied de page 3">
            <a:extLst>
              <a:ext uri="{FF2B5EF4-FFF2-40B4-BE49-F238E27FC236}">
                <a16:creationId xmlns:a16="http://schemas.microsoft.com/office/drawing/2014/main" id="{782F8EBE-8495-8640-9D22-39DF460863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D48F9D2-571E-3C41-97CA-683F4096073B}"/>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26255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D72D0B-E401-624A-9603-955DB7B132CE}"/>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3" name="Espace réservé du pied de page 2">
            <a:extLst>
              <a:ext uri="{FF2B5EF4-FFF2-40B4-BE49-F238E27FC236}">
                <a16:creationId xmlns:a16="http://schemas.microsoft.com/office/drawing/2014/main" id="{5FB0CEC3-F107-0B4D-A6A8-38EE9E440B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6FA5CB-E7D4-2B44-AC21-93332D9566BA}"/>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58882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2308F-7EDA-BB43-870C-D23F3F5DC3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BA7280-42A7-6448-8CEB-CDDF8012F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917FB5-8CD5-A84A-902B-FA4E8058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C92735-A99C-4341-AACE-D35BA28C4798}"/>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6" name="Espace réservé du pied de page 5">
            <a:extLst>
              <a:ext uri="{FF2B5EF4-FFF2-40B4-BE49-F238E27FC236}">
                <a16:creationId xmlns:a16="http://schemas.microsoft.com/office/drawing/2014/main" id="{DBE36D1A-09D3-8A41-B2D6-457EE01241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933603-4AA0-D54C-868A-BADBC994B41C}"/>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407524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30403-A399-0949-902C-4149C29C27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14E3FF-7593-3647-9F83-44938864A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82FDE7E-C1A6-9147-B981-4C3E50B87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487E0A-01E1-F84B-8353-2D19FC6BB859}"/>
              </a:ext>
            </a:extLst>
          </p:cNvPr>
          <p:cNvSpPr>
            <a:spLocks noGrp="1"/>
          </p:cNvSpPr>
          <p:nvPr>
            <p:ph type="dt" sz="half" idx="10"/>
          </p:nvPr>
        </p:nvSpPr>
        <p:spPr/>
        <p:txBody>
          <a:bodyPr/>
          <a:lstStyle/>
          <a:p>
            <a:fld id="{8E676E1A-6B0A-CD45-AC61-70C74C78EEFA}" type="datetimeFigureOut">
              <a:rPr lang="fr-FR" smtClean="0"/>
              <a:t>07/07/2022</a:t>
            </a:fld>
            <a:endParaRPr lang="fr-FR"/>
          </a:p>
        </p:txBody>
      </p:sp>
      <p:sp>
        <p:nvSpPr>
          <p:cNvPr id="6" name="Espace réservé du pied de page 5">
            <a:extLst>
              <a:ext uri="{FF2B5EF4-FFF2-40B4-BE49-F238E27FC236}">
                <a16:creationId xmlns:a16="http://schemas.microsoft.com/office/drawing/2014/main" id="{C07CFE39-8BA9-5043-A2E7-31F03CC6E6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2FA97C-75B4-8F4C-A1FF-3B45C9BD3A6E}"/>
              </a:ext>
            </a:extLst>
          </p:cNvPr>
          <p:cNvSpPr>
            <a:spLocks noGrp="1"/>
          </p:cNvSpPr>
          <p:nvPr>
            <p:ph type="sldNum" sz="quarter" idx="12"/>
          </p:nvPr>
        </p:nvSpPr>
        <p:spPr/>
        <p:txBody>
          <a:bodyPr/>
          <a:lstStyle/>
          <a:p>
            <a:fld id="{915402D0-18DF-8B4D-93B1-0CBF10551C56}" type="slidenum">
              <a:rPr lang="fr-FR" smtClean="0"/>
              <a:t>‹N°›</a:t>
            </a:fld>
            <a:endParaRPr lang="fr-FR"/>
          </a:p>
        </p:txBody>
      </p:sp>
    </p:spTree>
    <p:extLst>
      <p:ext uri="{BB962C8B-B14F-4D97-AF65-F5344CB8AC3E}">
        <p14:creationId xmlns:p14="http://schemas.microsoft.com/office/powerpoint/2010/main" val="390948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90D284-18F3-DD42-B3C1-13AE951D9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12A75D-7F98-5148-8F15-FCC3F84F6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6BA05E-1C2A-FD47-81DF-09E956065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76E1A-6B0A-CD45-AC61-70C74C78EEFA}" type="datetimeFigureOut">
              <a:rPr lang="fr-FR" smtClean="0"/>
              <a:t>07/07/2022</a:t>
            </a:fld>
            <a:endParaRPr lang="fr-FR"/>
          </a:p>
        </p:txBody>
      </p:sp>
      <p:sp>
        <p:nvSpPr>
          <p:cNvPr id="5" name="Espace réservé du pied de page 4">
            <a:extLst>
              <a:ext uri="{FF2B5EF4-FFF2-40B4-BE49-F238E27FC236}">
                <a16:creationId xmlns:a16="http://schemas.microsoft.com/office/drawing/2014/main" id="{B28033B5-C0D2-6F41-8306-64FDD75AF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CF460F2-3A93-344E-87A4-8FEC7CCB4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402D0-18DF-8B4D-93B1-0CBF10551C56}" type="slidenum">
              <a:rPr lang="fr-FR" smtClean="0"/>
              <a:t>‹N°›</a:t>
            </a:fld>
            <a:endParaRPr lang="fr-FR"/>
          </a:p>
        </p:txBody>
      </p:sp>
    </p:spTree>
    <p:extLst>
      <p:ext uri="{BB962C8B-B14F-4D97-AF65-F5344CB8AC3E}">
        <p14:creationId xmlns:p14="http://schemas.microsoft.com/office/powerpoint/2010/main" val="39678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peyronnet@ardeche.f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ardecheafrique.solidaires" TargetMode="External"/><Relationship Id="rId2" Type="http://schemas.openxmlformats.org/officeDocument/2006/relationships/hyperlink" Target="https://www.ardecheafriquesolidaires.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ordinationsud.org/financements/" TargetMode="External"/><Relationship Id="rId2" Type="http://schemas.openxmlformats.org/officeDocument/2006/relationships/hyperlink" Target="https://www.agencemicroprojets.org/" TargetMode="External"/><Relationship Id="rId1" Type="http://schemas.openxmlformats.org/officeDocument/2006/relationships/slideLayout" Target="../slideLayouts/slideLayout2.xml"/><Relationship Id="rId6" Type="http://schemas.openxmlformats.org/officeDocument/2006/relationships/hyperlink" Target="https://www.onepercentfortheplanet.fr/" TargetMode="External"/><Relationship Id="rId5" Type="http://schemas.openxmlformats.org/officeDocument/2006/relationships/hyperlink" Target="https://www.fondationdefrance.org/fr/annuaire-des-fondations-abritees" TargetMode="External"/><Relationship Id="rId4" Type="http://schemas.openxmlformats.org/officeDocument/2006/relationships/hyperlink" Target="http://www.resacoop.org/liste-des-financem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rdeche.fr/159-solidarite-internationale.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ecompteasso.associations.gouv.fr/login" TargetMode="External"/><Relationship Id="rId2" Type="http://schemas.openxmlformats.org/officeDocument/2006/relationships/hyperlink" Target="https://lecompteasso.associations.gouv.fr/" TargetMode="Externa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5996" y="1329180"/>
            <a:ext cx="8933468" cy="1294664"/>
          </a:xfrm>
        </p:spPr>
        <p:txBody>
          <a:bodyPr/>
          <a:lstStyle/>
          <a:p>
            <a:r>
              <a:rPr lang="fr-FR" b="1" dirty="0"/>
              <a:t>Module de formation</a:t>
            </a:r>
          </a:p>
        </p:txBody>
      </p:sp>
      <p:sp>
        <p:nvSpPr>
          <p:cNvPr id="3" name="Sous-titre 2"/>
          <p:cNvSpPr>
            <a:spLocks noGrp="1"/>
          </p:cNvSpPr>
          <p:nvPr>
            <p:ph type="subTitle" idx="1"/>
          </p:nvPr>
        </p:nvSpPr>
        <p:spPr>
          <a:xfrm>
            <a:off x="386499" y="2903456"/>
            <a:ext cx="11367137" cy="3600086"/>
          </a:xfrm>
        </p:spPr>
        <p:txBody>
          <a:bodyPr>
            <a:normAutofit/>
          </a:bodyPr>
          <a:lstStyle/>
          <a:p>
            <a:r>
              <a:rPr lang="fr-FR" sz="3500" b="1" dirty="0"/>
              <a:t>Accès aux financements des micro projets</a:t>
            </a:r>
          </a:p>
          <a:p>
            <a:r>
              <a:rPr lang="fr-FR" sz="3500" b="1" dirty="0"/>
              <a:t>de développement en Afrique</a:t>
            </a:r>
          </a:p>
          <a:p>
            <a:r>
              <a:rPr lang="fr-FR" sz="3500" b="1" dirty="0"/>
              <a:t>Département – région – national</a:t>
            </a:r>
          </a:p>
          <a:p>
            <a:endParaRPr lang="fr-FR" b="1" dirty="0"/>
          </a:p>
          <a:p>
            <a:pPr algn="l"/>
            <a:r>
              <a:rPr lang="fr-FR" b="1" dirty="0"/>
              <a:t>Commission expertise-AAS-Roland Arnoux – Bernard </a:t>
            </a:r>
            <a:r>
              <a:rPr lang="fr-FR" b="1" dirty="0" err="1"/>
              <a:t>Platz</a:t>
            </a:r>
            <a:endParaRPr lang="fr-FR" b="1" dirty="0"/>
          </a:p>
          <a:p>
            <a:pPr algn="r"/>
            <a:r>
              <a:rPr lang="fr-FR" b="1" dirty="0"/>
              <a:t>07 juillet 2022</a:t>
            </a:r>
          </a:p>
        </p:txBody>
      </p:sp>
    </p:spTree>
    <p:extLst>
      <p:ext uri="{BB962C8B-B14F-4D97-AF65-F5344CB8AC3E}">
        <p14:creationId xmlns:p14="http://schemas.microsoft.com/office/powerpoint/2010/main" val="223475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2FCC842-B470-F940-9C4E-595F038E01FC}"/>
              </a:ext>
            </a:extLst>
          </p:cNvPr>
          <p:cNvSpPr txBox="1"/>
          <p:nvPr/>
        </p:nvSpPr>
        <p:spPr>
          <a:xfrm>
            <a:off x="8784077" y="136187"/>
            <a:ext cx="3326859" cy="7017306"/>
          </a:xfrm>
          <a:prstGeom prst="rect">
            <a:avLst/>
          </a:prstGeom>
          <a:noFill/>
        </p:spPr>
        <p:txBody>
          <a:bodyPr wrap="square" rtlCol="0">
            <a:spAutoFit/>
          </a:bodyPr>
          <a:lstStyle/>
          <a:p>
            <a:endParaRPr lang="fr-FR" dirty="0"/>
          </a:p>
          <a:p>
            <a:r>
              <a:rPr lang="fr-FR" b="1" dirty="0"/>
              <a:t>Financements recevables :</a:t>
            </a:r>
          </a:p>
          <a:p>
            <a:r>
              <a:rPr lang="fr-FR" b="1" dirty="0"/>
              <a:t>Investissements, travaux, formation</a:t>
            </a:r>
          </a:p>
          <a:p>
            <a:endParaRPr lang="fr-FR" b="1" dirty="0"/>
          </a:p>
          <a:p>
            <a:r>
              <a:rPr lang="fr-FR" b="1" dirty="0"/>
              <a:t>Participation de l’association : apport de l’association dans le projet en numéraire</a:t>
            </a:r>
          </a:p>
          <a:p>
            <a:endParaRPr lang="fr-FR" b="1" dirty="0"/>
          </a:p>
          <a:p>
            <a:r>
              <a:rPr lang="fr-FR" b="1" dirty="0"/>
              <a:t>Aides publiques</a:t>
            </a:r>
          </a:p>
          <a:p>
            <a:r>
              <a:rPr lang="fr-FR" b="1" dirty="0"/>
              <a:t>Etat, région, département</a:t>
            </a:r>
          </a:p>
          <a:p>
            <a:endParaRPr lang="fr-FR" b="1" dirty="0"/>
          </a:p>
          <a:p>
            <a:r>
              <a:rPr lang="fr-FR" b="1" dirty="0"/>
              <a:t>Aides privées : préciser le nom de l’association et organisme</a:t>
            </a:r>
          </a:p>
          <a:p>
            <a:endParaRPr lang="fr-FR" b="1" dirty="0"/>
          </a:p>
          <a:p>
            <a:r>
              <a:rPr lang="fr-FR" b="1" dirty="0"/>
              <a:t>Partenaire africain : apport du partenaire en numéraire et/ou en nature, qui peut être par exemple la contrevaleur en € de la main d’œuvre.</a:t>
            </a:r>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A502CC51-C20A-E0E1-599F-74D3B8B315C3}"/>
              </a:ext>
            </a:extLst>
          </p:cNvPr>
          <p:cNvPicPr>
            <a:picLocks noChangeAspect="1"/>
          </p:cNvPicPr>
          <p:nvPr/>
        </p:nvPicPr>
        <p:blipFill>
          <a:blip r:embed="rId2"/>
          <a:stretch>
            <a:fillRect/>
          </a:stretch>
        </p:blipFill>
        <p:spPr>
          <a:xfrm>
            <a:off x="192161" y="290557"/>
            <a:ext cx="8495350" cy="5964964"/>
          </a:xfrm>
          <a:prstGeom prst="rect">
            <a:avLst/>
          </a:prstGeom>
        </p:spPr>
      </p:pic>
    </p:spTree>
    <p:extLst>
      <p:ext uri="{BB962C8B-B14F-4D97-AF65-F5344CB8AC3E}">
        <p14:creationId xmlns:p14="http://schemas.microsoft.com/office/powerpoint/2010/main" val="67344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D9224D1-C18F-7749-9576-D0D603653A77}"/>
              </a:ext>
            </a:extLst>
          </p:cNvPr>
          <p:cNvSpPr txBox="1"/>
          <p:nvPr/>
        </p:nvSpPr>
        <p:spPr>
          <a:xfrm>
            <a:off x="7957226" y="97277"/>
            <a:ext cx="4075889" cy="5078313"/>
          </a:xfrm>
          <a:prstGeom prst="rect">
            <a:avLst/>
          </a:prstGeom>
          <a:noFill/>
        </p:spPr>
        <p:txBody>
          <a:bodyPr wrap="square" rtlCol="0">
            <a:spAutoFit/>
          </a:bodyPr>
          <a:lstStyle/>
          <a:p>
            <a:r>
              <a:rPr lang="fr-FR" dirty="0"/>
              <a:t>Dossier : recommandé d’établir une seule annexe en </a:t>
            </a:r>
            <a:r>
              <a:rPr lang="fr-FR" dirty="0" err="1"/>
              <a:t>word</a:t>
            </a:r>
            <a:r>
              <a:rPr lang="fr-FR" dirty="0"/>
              <a:t> et copier/coller les documents souhaités :</a:t>
            </a:r>
          </a:p>
          <a:p>
            <a:pPr marL="285750" indent="-285750">
              <a:buFontTx/>
              <a:buChar char="-"/>
            </a:pPr>
            <a:r>
              <a:rPr lang="fr-FR" dirty="0"/>
              <a:t>statuts, dernière AG, budget 2021, les devis, etc…</a:t>
            </a:r>
          </a:p>
          <a:p>
            <a:pPr marL="285750" indent="-285750">
              <a:buFontTx/>
              <a:buChar char="-"/>
            </a:pPr>
            <a:r>
              <a:rPr lang="fr-FR" dirty="0"/>
              <a:t>Photos</a:t>
            </a:r>
          </a:p>
          <a:p>
            <a:pPr marL="285750" indent="-285750">
              <a:buFontTx/>
              <a:buChar char="-"/>
            </a:pPr>
            <a:r>
              <a:rPr lang="fr-FR" dirty="0" err="1"/>
              <a:t>Rib</a:t>
            </a:r>
            <a:r>
              <a:rPr lang="fr-FR" dirty="0"/>
              <a:t>/</a:t>
            </a:r>
            <a:r>
              <a:rPr lang="fr-FR" dirty="0" err="1"/>
              <a:t>iban</a:t>
            </a:r>
            <a:endParaRPr lang="fr-FR" dirty="0"/>
          </a:p>
          <a:p>
            <a:pPr marL="285750" indent="-285750">
              <a:buFontTx/>
              <a:buChar char="-"/>
            </a:pPr>
            <a:r>
              <a:rPr lang="fr-FR" dirty="0"/>
              <a:t>Récépissé SIREN et RNA</a:t>
            </a:r>
          </a:p>
          <a:p>
            <a:endParaRPr lang="fr-FR" dirty="0"/>
          </a:p>
          <a:p>
            <a:r>
              <a:rPr lang="fr-FR" dirty="0"/>
              <a:t>Transformer ensuite le document en PDF pour envoi au département</a:t>
            </a:r>
          </a:p>
          <a:p>
            <a:endParaRPr lang="fr-FR" dirty="0"/>
          </a:p>
          <a:p>
            <a:r>
              <a:rPr lang="fr-FR" dirty="0"/>
              <a:t>Si trop lourd : l’envoyer par </a:t>
            </a:r>
            <a:r>
              <a:rPr lang="fr-FR" dirty="0" err="1"/>
              <a:t>Wetransfert</a:t>
            </a:r>
            <a:r>
              <a:rPr lang="fr-FR" dirty="0"/>
              <a:t> (gratuit) à l’adresse </a:t>
            </a:r>
            <a:r>
              <a:rPr lang="fr-FR" dirty="0" err="1"/>
              <a:t>mel</a:t>
            </a:r>
            <a:r>
              <a:rPr lang="fr-FR" dirty="0"/>
              <a:t> </a:t>
            </a:r>
          </a:p>
          <a:p>
            <a:r>
              <a:rPr lang="fr-FR">
                <a:hlinkClick r:id="rId2"/>
              </a:rPr>
              <a:t>cpeyronnet</a:t>
            </a:r>
            <a:r>
              <a:rPr lang="fr-FR" dirty="0">
                <a:hlinkClick r:id="rId2"/>
              </a:rPr>
              <a:t>@ardeche.fr</a:t>
            </a:r>
            <a:endParaRPr lang="fr-FR" dirty="0"/>
          </a:p>
          <a:p>
            <a:endParaRPr lang="fr-FR" dirty="0"/>
          </a:p>
          <a:p>
            <a:pPr marL="285750" indent="-285750">
              <a:buFontTx/>
              <a:buChar char="-"/>
            </a:pPr>
            <a:endParaRPr lang="fr-FR" dirty="0"/>
          </a:p>
          <a:p>
            <a:endParaRPr lang="fr-FR" dirty="0"/>
          </a:p>
        </p:txBody>
      </p:sp>
      <p:pic>
        <p:nvPicPr>
          <p:cNvPr id="6" name="Image 5">
            <a:extLst>
              <a:ext uri="{FF2B5EF4-FFF2-40B4-BE49-F238E27FC236}">
                <a16:creationId xmlns:a16="http://schemas.microsoft.com/office/drawing/2014/main" id="{0279F4B3-1C56-A99A-B913-BE8E8C002EA8}"/>
              </a:ext>
            </a:extLst>
          </p:cNvPr>
          <p:cNvPicPr>
            <a:picLocks noChangeAspect="1"/>
          </p:cNvPicPr>
          <p:nvPr/>
        </p:nvPicPr>
        <p:blipFill>
          <a:blip r:embed="rId3"/>
          <a:stretch>
            <a:fillRect/>
          </a:stretch>
        </p:blipFill>
        <p:spPr>
          <a:xfrm>
            <a:off x="0" y="0"/>
            <a:ext cx="7292601" cy="6858000"/>
          </a:xfrm>
          <a:prstGeom prst="rect">
            <a:avLst/>
          </a:prstGeom>
        </p:spPr>
      </p:pic>
    </p:spTree>
    <p:extLst>
      <p:ext uri="{BB962C8B-B14F-4D97-AF65-F5344CB8AC3E}">
        <p14:creationId xmlns:p14="http://schemas.microsoft.com/office/powerpoint/2010/main" val="122548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4857E6-BB7A-CEBB-EC75-6B7AFF1E2817}"/>
              </a:ext>
            </a:extLst>
          </p:cNvPr>
          <p:cNvPicPr>
            <a:picLocks noChangeAspect="1"/>
          </p:cNvPicPr>
          <p:nvPr/>
        </p:nvPicPr>
        <p:blipFill>
          <a:blip r:embed="rId2"/>
          <a:stretch>
            <a:fillRect/>
          </a:stretch>
        </p:blipFill>
        <p:spPr>
          <a:xfrm>
            <a:off x="270916" y="-23501"/>
            <a:ext cx="5825084" cy="6858000"/>
          </a:xfrm>
          <a:prstGeom prst="rect">
            <a:avLst/>
          </a:prstGeom>
        </p:spPr>
      </p:pic>
    </p:spTree>
    <p:extLst>
      <p:ext uri="{BB962C8B-B14F-4D97-AF65-F5344CB8AC3E}">
        <p14:creationId xmlns:p14="http://schemas.microsoft.com/office/powerpoint/2010/main" val="206337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0CDA8B7-2ABC-F458-74F0-44D17CA1FAFC}"/>
              </a:ext>
            </a:extLst>
          </p:cNvPr>
          <p:cNvPicPr>
            <a:picLocks noChangeAspect="1"/>
          </p:cNvPicPr>
          <p:nvPr/>
        </p:nvPicPr>
        <p:blipFill>
          <a:blip r:embed="rId2"/>
          <a:stretch>
            <a:fillRect/>
          </a:stretch>
        </p:blipFill>
        <p:spPr>
          <a:xfrm>
            <a:off x="2900542" y="0"/>
            <a:ext cx="6390915" cy="6858000"/>
          </a:xfrm>
          <a:prstGeom prst="rect">
            <a:avLst/>
          </a:prstGeom>
        </p:spPr>
      </p:pic>
    </p:spTree>
    <p:extLst>
      <p:ext uri="{BB962C8B-B14F-4D97-AF65-F5344CB8AC3E}">
        <p14:creationId xmlns:p14="http://schemas.microsoft.com/office/powerpoint/2010/main" val="104494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CE2611-7BB1-1544-A392-664BC9EFFF4D}"/>
              </a:ext>
            </a:extLst>
          </p:cNvPr>
          <p:cNvSpPr/>
          <p:nvPr/>
        </p:nvSpPr>
        <p:spPr>
          <a:xfrm>
            <a:off x="0" y="-1"/>
            <a:ext cx="11900848" cy="6186309"/>
          </a:xfrm>
          <a:prstGeom prst="rect">
            <a:avLst/>
          </a:prstGeom>
        </p:spPr>
        <p:txBody>
          <a:bodyPr wrap="square">
            <a:spAutoFit/>
          </a:bodyPr>
          <a:lstStyle/>
          <a:p>
            <a:endParaRPr lang="fr-FR" sz="3600" b="1" dirty="0"/>
          </a:p>
          <a:p>
            <a:endParaRPr lang="fr-FR" sz="3600" b="1" dirty="0"/>
          </a:p>
          <a:p>
            <a:pPr algn="ctr"/>
            <a:r>
              <a:rPr lang="fr-FR" sz="3600" b="1" dirty="0"/>
              <a:t>Le Site de Ardèche Afrique Solidaires évolue</a:t>
            </a:r>
          </a:p>
          <a:p>
            <a:pPr algn="ctr"/>
            <a:endParaRPr lang="fr-FR" sz="3600" b="1" dirty="0"/>
          </a:p>
          <a:p>
            <a:pPr algn="ctr"/>
            <a:r>
              <a:rPr lang="fr-FR" sz="3600" b="1" dirty="0">
                <a:hlinkClick r:id="rId2"/>
              </a:rPr>
              <a:t>https://www.ardecheafriquesolidaires.com</a:t>
            </a:r>
            <a:endParaRPr lang="fr-FR" sz="3600" b="1" dirty="0"/>
          </a:p>
          <a:p>
            <a:pPr algn="ctr"/>
            <a:endParaRPr lang="fr-FR" sz="3600" b="1" dirty="0"/>
          </a:p>
          <a:p>
            <a:pPr algn="ctr"/>
            <a:r>
              <a:rPr lang="fr-FR" sz="3600" b="1" dirty="0"/>
              <a:t>Facebook</a:t>
            </a:r>
          </a:p>
          <a:p>
            <a:pPr algn="ctr"/>
            <a:endParaRPr lang="fr-FR" sz="3600" b="1" dirty="0"/>
          </a:p>
          <a:p>
            <a:pPr algn="ctr"/>
            <a:r>
              <a:rPr lang="fr-FR" sz="3600" b="1" dirty="0">
                <a:hlinkClick r:id="rId3"/>
              </a:rPr>
              <a:t>https://www.facebook.com/ardecheafrique.solidaires</a:t>
            </a:r>
            <a:endParaRPr lang="fr-FR" sz="3600" b="1" dirty="0"/>
          </a:p>
          <a:p>
            <a:pPr algn="ctr"/>
            <a:endParaRPr lang="fr-FR" sz="3600" b="1" dirty="0"/>
          </a:p>
          <a:p>
            <a:pPr algn="ctr"/>
            <a:endParaRPr lang="fr-FR" sz="3600" b="1" dirty="0"/>
          </a:p>
        </p:txBody>
      </p:sp>
    </p:spTree>
    <p:extLst>
      <p:ext uri="{BB962C8B-B14F-4D97-AF65-F5344CB8AC3E}">
        <p14:creationId xmlns:p14="http://schemas.microsoft.com/office/powerpoint/2010/main" val="51838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00AF0D4-3132-8831-E1FF-BC38A1389357}"/>
              </a:ext>
            </a:extLst>
          </p:cNvPr>
          <p:cNvPicPr>
            <a:picLocks noChangeAspect="1"/>
          </p:cNvPicPr>
          <p:nvPr/>
        </p:nvPicPr>
        <p:blipFill>
          <a:blip r:embed="rId2"/>
          <a:stretch>
            <a:fillRect/>
          </a:stretch>
        </p:blipFill>
        <p:spPr>
          <a:xfrm>
            <a:off x="2219882" y="0"/>
            <a:ext cx="7752236" cy="6858000"/>
          </a:xfrm>
          <a:prstGeom prst="rect">
            <a:avLst/>
          </a:prstGeom>
        </p:spPr>
      </p:pic>
    </p:spTree>
    <p:extLst>
      <p:ext uri="{BB962C8B-B14F-4D97-AF65-F5344CB8AC3E}">
        <p14:creationId xmlns:p14="http://schemas.microsoft.com/office/powerpoint/2010/main" val="239192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191AD5-4EDB-7BA2-7030-CC63EDEAF75E}"/>
              </a:ext>
            </a:extLst>
          </p:cNvPr>
          <p:cNvPicPr>
            <a:picLocks noChangeAspect="1"/>
          </p:cNvPicPr>
          <p:nvPr/>
        </p:nvPicPr>
        <p:blipFill>
          <a:blip r:embed="rId2"/>
          <a:stretch>
            <a:fillRect/>
          </a:stretch>
        </p:blipFill>
        <p:spPr>
          <a:xfrm>
            <a:off x="2127146" y="0"/>
            <a:ext cx="7937707" cy="6858000"/>
          </a:xfrm>
          <a:prstGeom prst="rect">
            <a:avLst/>
          </a:prstGeom>
        </p:spPr>
      </p:pic>
    </p:spTree>
    <p:extLst>
      <p:ext uri="{BB962C8B-B14F-4D97-AF65-F5344CB8AC3E}">
        <p14:creationId xmlns:p14="http://schemas.microsoft.com/office/powerpoint/2010/main" val="76117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36E029-7DAD-D32F-EC0F-0F6AE14F8669}"/>
              </a:ext>
            </a:extLst>
          </p:cNvPr>
          <p:cNvPicPr>
            <a:picLocks noChangeAspect="1"/>
          </p:cNvPicPr>
          <p:nvPr/>
        </p:nvPicPr>
        <p:blipFill>
          <a:blip r:embed="rId2"/>
          <a:stretch>
            <a:fillRect/>
          </a:stretch>
        </p:blipFill>
        <p:spPr>
          <a:xfrm>
            <a:off x="2071333" y="0"/>
            <a:ext cx="8049333" cy="6858000"/>
          </a:xfrm>
          <a:prstGeom prst="rect">
            <a:avLst/>
          </a:prstGeom>
        </p:spPr>
      </p:pic>
    </p:spTree>
    <p:extLst>
      <p:ext uri="{BB962C8B-B14F-4D97-AF65-F5344CB8AC3E}">
        <p14:creationId xmlns:p14="http://schemas.microsoft.com/office/powerpoint/2010/main" val="88964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469" y="43296"/>
            <a:ext cx="10515600" cy="616128"/>
          </a:xfrm>
        </p:spPr>
        <p:txBody>
          <a:bodyPr>
            <a:normAutofit fontScale="90000"/>
          </a:bodyPr>
          <a:lstStyle/>
          <a:p>
            <a:r>
              <a:rPr lang="fr-FR" sz="3200" b="1" dirty="0">
                <a:latin typeface="+mn-lt"/>
                <a:ea typeface="+mn-ea"/>
                <a:cs typeface="+mn-cs"/>
              </a:rPr>
              <a:t>Financements</a:t>
            </a:r>
            <a:r>
              <a:rPr lang="fr-FR" dirty="0"/>
              <a:t> </a:t>
            </a:r>
            <a:r>
              <a:rPr lang="fr-FR" sz="3200" b="1" dirty="0">
                <a:latin typeface="+mn-lt"/>
                <a:ea typeface="+mn-ea"/>
                <a:cs typeface="+mn-cs"/>
              </a:rPr>
              <a:t>Nationaux</a:t>
            </a:r>
          </a:p>
        </p:txBody>
      </p:sp>
      <p:sp>
        <p:nvSpPr>
          <p:cNvPr id="3" name="Espace réservé du contenu 2"/>
          <p:cNvSpPr>
            <a:spLocks noGrp="1"/>
          </p:cNvSpPr>
          <p:nvPr>
            <p:ph idx="1"/>
          </p:nvPr>
        </p:nvSpPr>
        <p:spPr>
          <a:xfrm>
            <a:off x="838200" y="659425"/>
            <a:ext cx="10515600" cy="6101594"/>
          </a:xfrm>
        </p:spPr>
        <p:txBody>
          <a:bodyPr>
            <a:normAutofit fontScale="92500" lnSpcReduction="10000"/>
          </a:bodyPr>
          <a:lstStyle/>
          <a:p>
            <a:r>
              <a:rPr lang="fr-FR" b="1" dirty="0"/>
              <a:t>Agence des </a:t>
            </a:r>
            <a:r>
              <a:rPr lang="fr-FR" b="1" dirty="0" err="1"/>
              <a:t>MicroProjets</a:t>
            </a:r>
            <a:r>
              <a:rPr lang="fr-FR" b="1" dirty="0"/>
              <a:t> </a:t>
            </a:r>
          </a:p>
          <a:p>
            <a:pPr lvl="1"/>
            <a:r>
              <a:rPr lang="fr-FR" b="1" dirty="0"/>
              <a:t>Intervention directe d’une personne de l’AMP Raphael </a:t>
            </a:r>
            <a:r>
              <a:rPr lang="fr-FR" b="1" dirty="0" err="1"/>
              <a:t>Lurois</a:t>
            </a:r>
            <a:endParaRPr lang="fr-FR" b="1" dirty="0"/>
          </a:p>
          <a:p>
            <a:pPr lvl="1"/>
            <a:r>
              <a:rPr lang="fr-FR" b="1" dirty="0">
                <a:solidFill>
                  <a:srgbClr val="0070C0"/>
                </a:solidFill>
                <a:hlinkClick r:id="rId2">
                  <a:extLst>
                    <a:ext uri="{A12FA001-AC4F-418D-AE19-62706E023703}">
                      <ahyp:hlinkClr xmlns:ahyp="http://schemas.microsoft.com/office/drawing/2018/hyperlinkcolor" val="tx"/>
                    </a:ext>
                  </a:extLst>
                </a:hlinkClick>
              </a:rPr>
              <a:t>https://www.agencemicroprojets.org/</a:t>
            </a:r>
            <a:endParaRPr lang="fr-FR" b="1" dirty="0">
              <a:solidFill>
                <a:srgbClr val="0070C0"/>
              </a:solidFill>
            </a:endParaRPr>
          </a:p>
          <a:p>
            <a:pPr lvl="1"/>
            <a:r>
              <a:rPr lang="fr-FR" b="1" dirty="0"/>
              <a:t>Appel à projet bi annuel réservé aux associations de + de 2 ans et de budget &lt; 130 k€</a:t>
            </a:r>
          </a:p>
          <a:p>
            <a:pPr lvl="1"/>
            <a:r>
              <a:rPr lang="fr-FR" b="1" dirty="0"/>
              <a:t>Sessions de formation/accompagnement des associations (5 modules proposés + accompagnement individualisé)</a:t>
            </a:r>
          </a:p>
          <a:p>
            <a:r>
              <a:rPr lang="fr-FR" sz="3200" b="1" dirty="0"/>
              <a:t>Coordination Sud: plateforme avec offre de financement </a:t>
            </a:r>
            <a:r>
              <a:rPr lang="fr-FR" sz="2400" b="1" dirty="0">
                <a:solidFill>
                  <a:srgbClr val="0070C0"/>
                </a:solidFill>
                <a:hlinkClick r:id="rId3">
                  <a:extLst>
                    <a:ext uri="{A12FA001-AC4F-418D-AE19-62706E023703}">
                      <ahyp:hlinkClr xmlns:ahyp="http://schemas.microsoft.com/office/drawing/2018/hyperlinkcolor" val="tx"/>
                    </a:ext>
                  </a:extLst>
                </a:hlinkClick>
              </a:rPr>
              <a:t>https://www.coordinationsud.org/financements/</a:t>
            </a:r>
            <a:endParaRPr lang="fr-FR" sz="2400" b="1" dirty="0">
              <a:solidFill>
                <a:srgbClr val="0070C0"/>
              </a:solidFill>
            </a:endParaRPr>
          </a:p>
          <a:p>
            <a:r>
              <a:rPr lang="fr-FR" sz="3200" b="1" dirty="0"/>
              <a:t>RESACOOP: réseau régional de coopération internationale</a:t>
            </a:r>
          </a:p>
          <a:p>
            <a:pPr marL="0" indent="0">
              <a:buNone/>
            </a:pPr>
            <a:r>
              <a:rPr lang="fr-FR" sz="2400" b="1" dirty="0">
                <a:solidFill>
                  <a:srgbClr val="0070C0"/>
                </a:solidFill>
                <a:hlinkClick r:id="rId4">
                  <a:extLst>
                    <a:ext uri="{A12FA001-AC4F-418D-AE19-62706E023703}">
                      <ahyp:hlinkClr xmlns:ahyp="http://schemas.microsoft.com/office/drawing/2018/hyperlinkcolor" val="tx"/>
                    </a:ext>
                  </a:extLst>
                </a:hlinkClick>
              </a:rPr>
              <a:t>http://www.resacoop.org/liste-des-financements</a:t>
            </a:r>
            <a:endParaRPr lang="fr-FR" sz="2400" b="1" dirty="0">
              <a:solidFill>
                <a:srgbClr val="0070C0"/>
              </a:solidFill>
            </a:endParaRPr>
          </a:p>
          <a:p>
            <a:r>
              <a:rPr lang="fr-FR" sz="3200" b="1" dirty="0"/>
              <a:t>Fondation sous l’égide de la Fondation de France:</a:t>
            </a:r>
          </a:p>
          <a:p>
            <a:pPr marL="0" indent="0">
              <a:buNone/>
            </a:pPr>
            <a:r>
              <a:rPr lang="fr-FR" sz="3200" b="1" dirty="0">
                <a:solidFill>
                  <a:srgbClr val="0070C0"/>
                </a:solidFill>
              </a:rPr>
              <a:t> </a:t>
            </a:r>
            <a:r>
              <a:rPr lang="fr-FR" sz="2400" b="1" dirty="0">
                <a:solidFill>
                  <a:srgbClr val="0070C0"/>
                </a:solidFill>
                <a:hlinkClick r:id="rId5">
                  <a:extLst>
                    <a:ext uri="{A12FA001-AC4F-418D-AE19-62706E023703}">
                      <ahyp:hlinkClr xmlns:ahyp="http://schemas.microsoft.com/office/drawing/2018/hyperlinkcolor" val="tx"/>
                    </a:ext>
                  </a:extLst>
                </a:hlinkClick>
              </a:rPr>
              <a:t>https://www.fondationdefrance.org/fr/annuaire-des-fondations-abritees</a:t>
            </a:r>
            <a:endParaRPr lang="fr-FR" sz="2400" b="1" dirty="0">
              <a:solidFill>
                <a:srgbClr val="0070C0"/>
              </a:solidFill>
            </a:endParaRPr>
          </a:p>
          <a:p>
            <a:r>
              <a:rPr lang="fr-FR" b="1" dirty="0"/>
              <a:t>Collectif de philanthropes : 1% pour la planète</a:t>
            </a:r>
          </a:p>
          <a:p>
            <a:pPr marL="0" lvl="1" indent="0">
              <a:spcBef>
                <a:spcPts val="1000"/>
              </a:spcBef>
              <a:buNone/>
            </a:pPr>
            <a:r>
              <a:rPr lang="fr-FR" b="1" dirty="0">
                <a:solidFill>
                  <a:srgbClr val="0070C0"/>
                </a:solidFill>
                <a:hlinkClick r:id="rId6">
                  <a:extLst>
                    <a:ext uri="{A12FA001-AC4F-418D-AE19-62706E023703}">
                      <ahyp:hlinkClr xmlns:ahyp="http://schemas.microsoft.com/office/drawing/2018/hyperlinkcolor" val="tx"/>
                    </a:ext>
                  </a:extLst>
                </a:hlinkClick>
              </a:rPr>
              <a:t>https://www.onepercentfortheplanet.fr/</a:t>
            </a:r>
            <a:endParaRPr lang="fr-FR" b="1" dirty="0">
              <a:solidFill>
                <a:srgbClr val="0070C0"/>
              </a:solidFill>
            </a:endParaRPr>
          </a:p>
          <a:p>
            <a:pPr marL="0" lvl="1" indent="0">
              <a:spcBef>
                <a:spcPts val="1000"/>
              </a:spcBef>
              <a:buNone/>
            </a:pPr>
            <a:endParaRPr lang="fr-FR" dirty="0"/>
          </a:p>
          <a:p>
            <a:pPr marL="0" lvl="1" indent="0">
              <a:spcBef>
                <a:spcPts val="1000"/>
              </a:spcBef>
              <a:buNone/>
            </a:pPr>
            <a:endParaRPr lang="fr-FR" dirty="0"/>
          </a:p>
        </p:txBody>
      </p:sp>
    </p:spTree>
    <p:extLst>
      <p:ext uri="{BB962C8B-B14F-4D97-AF65-F5344CB8AC3E}">
        <p14:creationId xmlns:p14="http://schemas.microsoft.com/office/powerpoint/2010/main" val="58443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9F75084-62FB-BC48-B444-B4E2D8167C18}"/>
              </a:ext>
            </a:extLst>
          </p:cNvPr>
          <p:cNvSpPr txBox="1"/>
          <p:nvPr/>
        </p:nvSpPr>
        <p:spPr>
          <a:xfrm>
            <a:off x="236306" y="-1"/>
            <a:ext cx="11671441" cy="6801862"/>
          </a:xfrm>
          <a:prstGeom prst="rect">
            <a:avLst/>
          </a:prstGeom>
          <a:noFill/>
        </p:spPr>
        <p:txBody>
          <a:bodyPr wrap="square" rtlCol="0">
            <a:spAutoFit/>
          </a:bodyPr>
          <a:lstStyle/>
          <a:p>
            <a:r>
              <a:rPr lang="fr-FR" sz="2800" b="1"/>
              <a:t>Prochain </a:t>
            </a:r>
            <a:r>
              <a:rPr lang="fr-FR" sz="2800" b="1" dirty="0"/>
              <a:t>module nous présenterons </a:t>
            </a:r>
            <a:endParaRPr lang="fr-FR" dirty="0"/>
          </a:p>
          <a:p>
            <a:pPr marL="285750" indent="-285750">
              <a:buFont typeface="Wingdings" pitchFamily="2" charset="2"/>
              <a:buChar char="§"/>
            </a:pPr>
            <a:r>
              <a:rPr lang="fr-FR" sz="2400" b="1" dirty="0"/>
              <a:t>Les types d’associations	</a:t>
            </a:r>
          </a:p>
          <a:p>
            <a:pPr marL="742950" lvl="1" indent="-285750">
              <a:buFont typeface="Wingdings" pitchFamily="2" charset="2"/>
              <a:buChar char="§"/>
            </a:pPr>
            <a:r>
              <a:rPr lang="fr-FR" sz="2400" b="1" dirty="0"/>
              <a:t>Reconnue d’intérêt général </a:t>
            </a:r>
          </a:p>
          <a:p>
            <a:pPr marL="742950" lvl="1" indent="-285750">
              <a:buFont typeface="Wingdings" pitchFamily="2" charset="2"/>
              <a:buChar char="§"/>
            </a:pPr>
            <a:r>
              <a:rPr lang="fr-FR" sz="2400" b="1" dirty="0"/>
              <a:t>Reconnue d’intérêt général à caractère social</a:t>
            </a:r>
          </a:p>
          <a:p>
            <a:pPr marL="742950" lvl="1" indent="-285750">
              <a:buFont typeface="Wingdings" pitchFamily="2" charset="2"/>
              <a:buChar char="§"/>
            </a:pPr>
            <a:r>
              <a:rPr lang="fr-FR" sz="2400" b="1" dirty="0"/>
              <a:t>Reconnue d’intérêt public (humanitaire ou caritative)</a:t>
            </a:r>
          </a:p>
          <a:p>
            <a:pPr marL="285750" indent="-285750">
              <a:buFont typeface="Wingdings" pitchFamily="2" charset="2"/>
              <a:buChar char="§"/>
            </a:pPr>
            <a:r>
              <a:rPr lang="fr-FR" sz="2400" b="1" dirty="0"/>
              <a:t>Les cotisations</a:t>
            </a:r>
          </a:p>
          <a:p>
            <a:pPr marL="742950" lvl="1" indent="-285750">
              <a:buFont typeface="Wingdings" pitchFamily="2" charset="2"/>
              <a:buChar char="§"/>
            </a:pPr>
            <a:r>
              <a:rPr lang="fr-FR" sz="2400" b="1" dirty="0"/>
              <a:t>Cotisation fixe, cotisation libre</a:t>
            </a:r>
          </a:p>
          <a:p>
            <a:pPr marL="285750" indent="-285750">
              <a:buFont typeface="Wingdings" pitchFamily="2" charset="2"/>
              <a:buChar char="§"/>
            </a:pPr>
            <a:r>
              <a:rPr lang="fr-FR" sz="2400" b="1" dirty="0"/>
              <a:t>Le rescrit fiscal : obtention de la reconnaissance d’intérêt général et d’intérêt public</a:t>
            </a:r>
          </a:p>
          <a:p>
            <a:pPr marL="1200150" lvl="2" indent="-285750">
              <a:buFont typeface="Wingdings" pitchFamily="2" charset="2"/>
              <a:buChar char="§"/>
            </a:pPr>
            <a:r>
              <a:rPr lang="fr-FR" sz="2400" b="1" dirty="0"/>
              <a:t>Conditions </a:t>
            </a:r>
          </a:p>
          <a:p>
            <a:pPr marL="285750" indent="-285750">
              <a:buFont typeface="Wingdings" pitchFamily="2" charset="2"/>
              <a:buChar char="§"/>
            </a:pPr>
            <a:r>
              <a:rPr lang="fr-FR" sz="2400" b="1" dirty="0"/>
              <a:t>Développer les fonds propres</a:t>
            </a:r>
          </a:p>
          <a:p>
            <a:pPr marL="742950" lvl="1" indent="-285750">
              <a:buFont typeface="Wingdings" pitchFamily="2" charset="2"/>
              <a:buChar char="§"/>
            </a:pPr>
            <a:r>
              <a:rPr lang="fr-FR" sz="2400" b="1" dirty="0"/>
              <a:t>Subventions du département 07 (FIL), région, Etat</a:t>
            </a:r>
          </a:p>
          <a:p>
            <a:pPr marL="742950" lvl="1" indent="-285750">
              <a:buFont typeface="Wingdings" pitchFamily="2" charset="2"/>
              <a:buChar char="§"/>
            </a:pPr>
            <a:r>
              <a:rPr lang="fr-FR" sz="2400" b="1" dirty="0"/>
              <a:t>Appel aux dons auprès des adhérents </a:t>
            </a:r>
          </a:p>
          <a:p>
            <a:pPr marL="742950" lvl="1" indent="-285750">
              <a:buFont typeface="Wingdings" pitchFamily="2" charset="2"/>
              <a:buChar char="§"/>
            </a:pPr>
            <a:r>
              <a:rPr lang="fr-FR" sz="2400" b="1" dirty="0"/>
              <a:t>Auprès de public</a:t>
            </a:r>
          </a:p>
          <a:p>
            <a:pPr marL="1200150" lvl="2" indent="-285750">
              <a:buFont typeface="Wingdings" pitchFamily="2" charset="2"/>
              <a:buChar char="§"/>
            </a:pPr>
            <a:r>
              <a:rPr lang="fr-FR" sz="2400" b="1" dirty="0"/>
              <a:t>Incidence sur les statuts de l’association</a:t>
            </a:r>
          </a:p>
          <a:p>
            <a:pPr marL="742950" lvl="1" indent="-285750">
              <a:buFont typeface="Wingdings" pitchFamily="2" charset="2"/>
              <a:buChar char="§"/>
            </a:pPr>
            <a:r>
              <a:rPr lang="fr-FR" sz="2400" b="1" dirty="0"/>
              <a:t>Les plateformes participatives (Zoom sur </a:t>
            </a:r>
            <a:r>
              <a:rPr lang="fr-FR" sz="2400" b="1" dirty="0" err="1"/>
              <a:t>Helloasso</a:t>
            </a:r>
            <a:r>
              <a:rPr lang="fr-FR" sz="2400" b="1" dirty="0"/>
              <a:t>)</a:t>
            </a:r>
          </a:p>
          <a:p>
            <a:pPr marL="285750" indent="-285750">
              <a:buFont typeface="Wingdings" pitchFamily="2" charset="2"/>
              <a:buChar char="§"/>
            </a:pPr>
            <a:r>
              <a:rPr lang="fr-FR" sz="2400" b="1" dirty="0"/>
              <a:t>La fiscalité des associations</a:t>
            </a:r>
          </a:p>
          <a:p>
            <a:pPr marL="742950" lvl="1" indent="-285750">
              <a:buFont typeface="Wingdings" pitchFamily="2" charset="2"/>
              <a:buChar char="§"/>
            </a:pPr>
            <a:r>
              <a:rPr lang="fr-FR" sz="2400" b="1" dirty="0"/>
              <a:t>Fiscalité sur les bénéfices, les placements</a:t>
            </a:r>
          </a:p>
          <a:p>
            <a:pPr marL="285750" indent="-285750">
              <a:buFont typeface="Wingdings" pitchFamily="2" charset="2"/>
              <a:buChar char="§"/>
            </a:pPr>
            <a:r>
              <a:rPr lang="fr-FR" sz="2400" b="1" dirty="0"/>
              <a:t>La relation avec les banques</a:t>
            </a:r>
          </a:p>
        </p:txBody>
      </p:sp>
    </p:spTree>
    <p:extLst>
      <p:ext uri="{BB962C8B-B14F-4D97-AF65-F5344CB8AC3E}">
        <p14:creationId xmlns:p14="http://schemas.microsoft.com/office/powerpoint/2010/main" val="130429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07CEBE-F00E-8540-9418-259C438C3FC2}"/>
              </a:ext>
            </a:extLst>
          </p:cNvPr>
          <p:cNvSpPr txBox="1"/>
          <p:nvPr/>
        </p:nvSpPr>
        <p:spPr>
          <a:xfrm>
            <a:off x="643847" y="873303"/>
            <a:ext cx="11548153" cy="4401205"/>
          </a:xfrm>
          <a:prstGeom prst="rect">
            <a:avLst/>
          </a:prstGeom>
          <a:noFill/>
        </p:spPr>
        <p:txBody>
          <a:bodyPr wrap="square" rtlCol="0">
            <a:spAutoFit/>
          </a:bodyPr>
          <a:lstStyle/>
          <a:p>
            <a:pPr algn="ctr"/>
            <a:r>
              <a:rPr lang="fr-FR" sz="3200" b="1" dirty="0"/>
              <a:t>Financements Départementaux</a:t>
            </a:r>
          </a:p>
          <a:p>
            <a:endParaRPr lang="fr-FR" sz="3200" b="1" dirty="0"/>
          </a:p>
          <a:p>
            <a:r>
              <a:rPr lang="fr-FR" sz="2000" b="1" dirty="0"/>
              <a:t>Dans ce module, nous nous limiterons aux financements </a:t>
            </a:r>
            <a:r>
              <a:rPr lang="fr-FR" sz="2400" b="1" dirty="0"/>
              <a:t>auprès du département de l’Ardèche</a:t>
            </a:r>
          </a:p>
          <a:p>
            <a:endParaRPr lang="fr-FR" sz="2400" b="1" dirty="0"/>
          </a:p>
          <a:p>
            <a:pPr marL="457200" indent="-457200">
              <a:buFont typeface="Arial" panose="020B0604020202020204" pitchFamily="34" charset="0"/>
              <a:buChar char="•"/>
            </a:pPr>
            <a:r>
              <a:rPr lang="fr-FR" sz="2400" b="1" dirty="0"/>
              <a:t>Fonds de solidarité Afrique, demande via AAS</a:t>
            </a:r>
          </a:p>
          <a:p>
            <a:pPr marL="457200" indent="-457200">
              <a:buFont typeface="Arial" panose="020B0604020202020204" pitchFamily="34" charset="0"/>
              <a:buChar char="•"/>
            </a:pPr>
            <a:endParaRPr lang="fr-FR" sz="2400" b="1" dirty="0"/>
          </a:p>
          <a:p>
            <a:endParaRPr lang="fr-FR" sz="2400" b="1" dirty="0"/>
          </a:p>
          <a:p>
            <a:r>
              <a:rPr lang="fr-FR" sz="2400" b="1" dirty="0"/>
              <a:t>Dans un prochain module, nous présenterons les financements auprès du département, de la région, de l’Etat pour des financements en France</a:t>
            </a:r>
          </a:p>
          <a:p>
            <a:endParaRPr lang="fr-FR" sz="2400" b="1" dirty="0"/>
          </a:p>
          <a:p>
            <a:endParaRPr lang="fr-FR" sz="2400" b="1" dirty="0"/>
          </a:p>
        </p:txBody>
      </p:sp>
    </p:spTree>
    <p:extLst>
      <p:ext uri="{BB962C8B-B14F-4D97-AF65-F5344CB8AC3E}">
        <p14:creationId xmlns:p14="http://schemas.microsoft.com/office/powerpoint/2010/main" val="58040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38D4FA-9FC1-8347-80FA-D0BF441B53D1}"/>
              </a:ext>
            </a:extLst>
          </p:cNvPr>
          <p:cNvSpPr txBox="1"/>
          <p:nvPr/>
        </p:nvSpPr>
        <p:spPr>
          <a:xfrm>
            <a:off x="154113" y="287676"/>
            <a:ext cx="11630346" cy="6647974"/>
          </a:xfrm>
          <a:prstGeom prst="rect">
            <a:avLst/>
          </a:prstGeom>
          <a:noFill/>
        </p:spPr>
        <p:txBody>
          <a:bodyPr wrap="square" rtlCol="0">
            <a:spAutoFit/>
          </a:bodyPr>
          <a:lstStyle/>
          <a:p>
            <a:pPr algn="ctr"/>
            <a:r>
              <a:rPr lang="fr-FR" sz="2800" b="1" dirty="0"/>
              <a:t>Demande de subvention d’un projet de développement en Afrique</a:t>
            </a:r>
          </a:p>
          <a:p>
            <a:pPr algn="ctr"/>
            <a:r>
              <a:rPr lang="fr-FR" sz="2800" b="1" dirty="0"/>
              <a:t>auprès du Département de l’Ardèche</a:t>
            </a:r>
          </a:p>
          <a:p>
            <a:endParaRPr lang="fr-FR" b="1" dirty="0"/>
          </a:p>
          <a:p>
            <a:r>
              <a:rPr lang="fr-FR" sz="2800" b="1" dirty="0">
                <a:solidFill>
                  <a:srgbClr val="0070C0"/>
                </a:solidFill>
              </a:rPr>
              <a:t>Objet</a:t>
            </a:r>
            <a:r>
              <a:rPr lang="fr-FR" sz="2800" b="1" dirty="0"/>
              <a:t> : soutien financier du Département en direction des associations porteuses de projet de développement en Afrique. </a:t>
            </a:r>
          </a:p>
          <a:p>
            <a:endParaRPr lang="fr-FR" sz="2800" b="1" dirty="0"/>
          </a:p>
          <a:p>
            <a:r>
              <a:rPr lang="fr-FR" sz="2800" b="1" dirty="0">
                <a:solidFill>
                  <a:srgbClr val="0070C0"/>
                </a:solidFill>
              </a:rPr>
              <a:t>Qui peut en bénéficier </a:t>
            </a:r>
            <a:r>
              <a:rPr lang="fr-FR" sz="2800" b="1" dirty="0"/>
              <a:t>: </a:t>
            </a:r>
          </a:p>
          <a:p>
            <a:r>
              <a:rPr lang="fr-FR" sz="2800" b="1" dirty="0"/>
              <a:t>- Les associations qui ont leur siège social en Ardèche (à défaut si le siège social est situé dans un </a:t>
            </a:r>
            <a:r>
              <a:rPr lang="fr-FR" sz="2800" b="1" dirty="0" err="1"/>
              <a:t>département</a:t>
            </a:r>
            <a:r>
              <a:rPr lang="fr-FR" sz="2800" b="1" dirty="0"/>
              <a:t> voisin, l’association doit être en mesure de justifier que son action s’étend à l’Ardèche et qu’elle y développe une réelle activité). </a:t>
            </a:r>
          </a:p>
          <a:p>
            <a:r>
              <a:rPr lang="fr-FR" sz="2800" b="1" dirty="0"/>
              <a:t>- Les antennes ardéchoises d’associations nationales peuvent déposer des demandes. </a:t>
            </a:r>
          </a:p>
          <a:p>
            <a:endParaRPr lang="fr-FR" b="1" dirty="0"/>
          </a:p>
          <a:p>
            <a:br>
              <a:rPr lang="fr-FR" dirty="0"/>
            </a:br>
            <a:endParaRPr lang="fr-FR" dirty="0"/>
          </a:p>
          <a:p>
            <a:endParaRPr lang="fr-FR" dirty="0"/>
          </a:p>
        </p:txBody>
      </p:sp>
    </p:spTree>
    <p:extLst>
      <p:ext uri="{BB962C8B-B14F-4D97-AF65-F5344CB8AC3E}">
        <p14:creationId xmlns:p14="http://schemas.microsoft.com/office/powerpoint/2010/main" val="196667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50037E-EBA3-4541-8B50-09BA3C722EDD}"/>
              </a:ext>
            </a:extLst>
          </p:cNvPr>
          <p:cNvSpPr txBox="1"/>
          <p:nvPr/>
        </p:nvSpPr>
        <p:spPr>
          <a:xfrm>
            <a:off x="369869" y="164387"/>
            <a:ext cx="11404315" cy="6278642"/>
          </a:xfrm>
          <a:prstGeom prst="rect">
            <a:avLst/>
          </a:prstGeom>
          <a:noFill/>
        </p:spPr>
        <p:txBody>
          <a:bodyPr wrap="square" rtlCol="0">
            <a:spAutoFit/>
          </a:bodyPr>
          <a:lstStyle/>
          <a:p>
            <a:r>
              <a:rPr lang="fr-FR" sz="2400" b="1" dirty="0">
                <a:solidFill>
                  <a:srgbClr val="0070C0"/>
                </a:solidFill>
              </a:rPr>
              <a:t>Nature et modalités de l’aide : </a:t>
            </a:r>
          </a:p>
          <a:p>
            <a:r>
              <a:rPr lang="fr-FR" sz="2400" b="1" dirty="0"/>
              <a:t>-  Les projets doivent concerner des actions locales conduites en Afrique et se situer dans une perspective de développement durable (poursuite de l’action après le financement demandé sous la responsabilité du partenaire africain). </a:t>
            </a:r>
          </a:p>
          <a:p>
            <a:r>
              <a:rPr lang="fr-FR" sz="2400" b="1" dirty="0"/>
              <a:t>-  Le financement ne peut être accordé qu’à des actions conduites en Afrique et affecté uniquement à des opérations d’investissement y compris la formation (sont exclus de l’aide départementale les frais de transport, de déplacement, l’envoi de containers...). </a:t>
            </a:r>
          </a:p>
          <a:p>
            <a:r>
              <a:rPr lang="fr-FR" sz="2400" b="1" dirty="0"/>
              <a:t>-  L’association doit être en relation avec un partenaire africain identifié qui doit participer au financement du projet (financier, main- d’oeuvre, apport de matériaux). </a:t>
            </a:r>
          </a:p>
          <a:p>
            <a:r>
              <a:rPr lang="fr-FR" sz="2400" b="1" dirty="0"/>
              <a:t>-  Le montant du projet ne doit pas s’élever à + de 80 000 €. Les projets importants relevant de financements nationaux (exemple : adduction d’eau), voire internationaux, ne sont pas pris en compte. </a:t>
            </a:r>
          </a:p>
          <a:p>
            <a:r>
              <a:rPr lang="fr-FR" sz="2400" b="1" dirty="0"/>
              <a:t>-  Le financement du Conseil départemental ne peut dépasser la somme de 3 500 € par projet, par association et par année. </a:t>
            </a:r>
          </a:p>
          <a:p>
            <a:r>
              <a:rPr lang="fr-FR" sz="2400" b="1" dirty="0"/>
              <a:t>-  Les fonds propres de l’association pour le projet ne doivent pas être inférieurs à 20 % du montant du projet. </a:t>
            </a:r>
          </a:p>
          <a:p>
            <a:endParaRPr lang="fr-FR" dirty="0"/>
          </a:p>
        </p:txBody>
      </p:sp>
    </p:spTree>
    <p:extLst>
      <p:ext uri="{BB962C8B-B14F-4D97-AF65-F5344CB8AC3E}">
        <p14:creationId xmlns:p14="http://schemas.microsoft.com/office/powerpoint/2010/main" val="27329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F564E5-8E66-0049-BB25-179EAD480761}"/>
              </a:ext>
            </a:extLst>
          </p:cNvPr>
          <p:cNvSpPr txBox="1"/>
          <p:nvPr/>
        </p:nvSpPr>
        <p:spPr>
          <a:xfrm>
            <a:off x="113016" y="133565"/>
            <a:ext cx="11743362" cy="6247864"/>
          </a:xfrm>
          <a:prstGeom prst="rect">
            <a:avLst/>
          </a:prstGeom>
          <a:noFill/>
        </p:spPr>
        <p:txBody>
          <a:bodyPr wrap="square" rtlCol="0">
            <a:spAutoFit/>
          </a:bodyPr>
          <a:lstStyle/>
          <a:p>
            <a:r>
              <a:rPr lang="fr-FR" sz="2000" b="1" dirty="0">
                <a:solidFill>
                  <a:srgbClr val="0070C0"/>
                </a:solidFill>
              </a:rPr>
              <a:t>Dossier à constituer </a:t>
            </a:r>
          </a:p>
          <a:p>
            <a:r>
              <a:rPr lang="fr-FR" sz="2000" b="1" dirty="0">
                <a:solidFill>
                  <a:srgbClr val="0070C0"/>
                </a:solidFill>
              </a:rPr>
              <a:t>Pour le projet : </a:t>
            </a:r>
          </a:p>
          <a:p>
            <a:r>
              <a:rPr lang="fr-FR" sz="2000" b="1" dirty="0"/>
              <a:t>- Document de présentation du projet (maximum 10 pages) – possibilité de transformer le </a:t>
            </a:r>
            <a:r>
              <a:rPr lang="fr-FR" sz="2000" b="1" dirty="0" err="1"/>
              <a:t>pdf</a:t>
            </a:r>
            <a:r>
              <a:rPr lang="fr-FR" sz="2000" b="1" dirty="0"/>
              <a:t> en </a:t>
            </a:r>
            <a:r>
              <a:rPr lang="fr-FR" sz="2000" b="1" dirty="0" err="1"/>
              <a:t>word</a:t>
            </a:r>
            <a:br>
              <a:rPr lang="fr-FR" sz="2000" b="1" dirty="0"/>
            </a:br>
            <a:r>
              <a:rPr lang="fr-FR" sz="2000" b="1" dirty="0"/>
              <a:t>- Budget prévisionnel du projet (cf. fiche à compléter),</a:t>
            </a:r>
            <a:br>
              <a:rPr lang="fr-FR" sz="2000" b="1" dirty="0"/>
            </a:br>
            <a:r>
              <a:rPr lang="fr-FR" sz="2000" b="1" dirty="0"/>
              <a:t>- 2 devis de matériels ou de travaux établis par un entrepreneur ou un fournisseur africain, lettre d’engagement du partenaire africain sur sa participation au projet. </a:t>
            </a:r>
          </a:p>
          <a:p>
            <a:r>
              <a:rPr lang="fr-FR" sz="2000" b="1" dirty="0">
                <a:solidFill>
                  <a:srgbClr val="0070C0"/>
                </a:solidFill>
              </a:rPr>
              <a:t>Sur l’association :</a:t>
            </a:r>
            <a:br>
              <a:rPr lang="fr-FR" sz="2000" b="1" dirty="0">
                <a:solidFill>
                  <a:srgbClr val="0070C0"/>
                </a:solidFill>
              </a:rPr>
            </a:br>
            <a:r>
              <a:rPr lang="fr-FR" sz="2000" b="1" dirty="0"/>
              <a:t>- Compte rendu moral et financier (compte de </a:t>
            </a:r>
            <a:r>
              <a:rPr lang="fr-FR" sz="2000" b="1" dirty="0" err="1"/>
              <a:t>résultat</a:t>
            </a:r>
            <a:r>
              <a:rPr lang="fr-FR" sz="2000" b="1" dirty="0"/>
              <a:t>), de la </a:t>
            </a:r>
            <a:r>
              <a:rPr lang="fr-FR" sz="2000" b="1" dirty="0" err="1"/>
              <a:t>dernière</a:t>
            </a:r>
            <a:r>
              <a:rPr lang="fr-FR" sz="2000" b="1" dirty="0"/>
              <a:t> </a:t>
            </a:r>
            <a:r>
              <a:rPr lang="fr-FR" sz="2000" b="1" dirty="0" err="1"/>
              <a:t>assemblée</a:t>
            </a:r>
            <a:r>
              <a:rPr lang="fr-FR" sz="2000" b="1" dirty="0"/>
              <a:t> générale, - budget </a:t>
            </a:r>
            <a:br>
              <a:rPr lang="fr-FR" sz="2000" b="1" dirty="0"/>
            </a:br>
            <a:r>
              <a:rPr lang="fr-FR" sz="2000" b="1" dirty="0"/>
              <a:t>- Relevé d’identité bancaire.</a:t>
            </a:r>
            <a:br>
              <a:rPr lang="fr-FR" sz="2000" b="1" dirty="0"/>
            </a:br>
            <a:r>
              <a:rPr lang="fr-FR" sz="2000" b="1" dirty="0"/>
              <a:t>- Avis du répertoire Sirene </a:t>
            </a:r>
          </a:p>
          <a:p>
            <a:r>
              <a:rPr lang="fr-FR" sz="2000" b="1" dirty="0">
                <a:solidFill>
                  <a:srgbClr val="0070C0"/>
                </a:solidFill>
              </a:rPr>
              <a:t>Si 1re demande </a:t>
            </a:r>
            <a:r>
              <a:rPr lang="fr-FR" sz="2000" b="1" dirty="0"/>
              <a:t>:</a:t>
            </a:r>
            <a:br>
              <a:rPr lang="fr-FR" sz="2000" b="1" dirty="0"/>
            </a:br>
            <a:r>
              <a:rPr lang="fr-FR" sz="2000" b="1" dirty="0"/>
              <a:t>- Statuts de l’association. </a:t>
            </a:r>
          </a:p>
          <a:p>
            <a:r>
              <a:rPr lang="fr-FR" sz="2000" b="1" dirty="0">
                <a:solidFill>
                  <a:srgbClr val="0070C0"/>
                </a:solidFill>
              </a:rPr>
              <a:t>Où s’adresser </a:t>
            </a:r>
            <a:r>
              <a:rPr lang="fr-FR" sz="2000" b="1" dirty="0"/>
              <a:t>: </a:t>
            </a:r>
          </a:p>
          <a:p>
            <a:r>
              <a:rPr lang="fr-FR" sz="2000" b="1" dirty="0"/>
              <a:t>Département de l’Ardèche</a:t>
            </a:r>
            <a:br>
              <a:rPr lang="fr-FR" sz="2000" b="1" dirty="0"/>
            </a:br>
            <a:r>
              <a:rPr lang="fr-FR" sz="2000" b="1" dirty="0"/>
              <a:t>Service jeunesse, vie associative et solidarité internationale Tél. : 04 75 66 79 01</a:t>
            </a:r>
            <a:br>
              <a:rPr lang="fr-FR" sz="2000" b="1" dirty="0"/>
            </a:br>
            <a:r>
              <a:rPr lang="fr-FR" sz="2000" b="1" dirty="0"/>
              <a:t>Mél. : cpeyronnet@ardeche.fr </a:t>
            </a:r>
          </a:p>
          <a:p>
            <a:r>
              <a:rPr lang="fr-FR" sz="2000" b="1" dirty="0"/>
              <a:t>DEMANDE DE SUBVENTION À RETOURNER pour le 31 août 2021 dernier délai au </a:t>
            </a:r>
          </a:p>
          <a:p>
            <a:r>
              <a:rPr lang="fr-FR" sz="2000" b="1" dirty="0"/>
              <a:t>DÉPARTEMENT DE L’ARDÈCHE </a:t>
            </a:r>
          </a:p>
          <a:p>
            <a:r>
              <a:rPr lang="fr-FR" sz="2000" b="1" dirty="0"/>
              <a:t>Caroline PEYRONNET</a:t>
            </a:r>
            <a:br>
              <a:rPr lang="fr-FR" sz="2000" b="1" dirty="0"/>
            </a:br>
            <a:r>
              <a:rPr lang="fr-FR" sz="2000" b="1" dirty="0"/>
              <a:t>Service jeunesse, vie associative et solidarité internationale Hôtel du Département</a:t>
            </a:r>
          </a:p>
        </p:txBody>
      </p:sp>
    </p:spTree>
    <p:extLst>
      <p:ext uri="{BB962C8B-B14F-4D97-AF65-F5344CB8AC3E}">
        <p14:creationId xmlns:p14="http://schemas.microsoft.com/office/powerpoint/2010/main" val="397442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EFDCA88-2D89-BF46-AF8F-A782B87DD729}"/>
              </a:ext>
            </a:extLst>
          </p:cNvPr>
          <p:cNvSpPr txBox="1"/>
          <p:nvPr/>
        </p:nvSpPr>
        <p:spPr>
          <a:xfrm>
            <a:off x="251383" y="183206"/>
            <a:ext cx="11689232" cy="2677656"/>
          </a:xfrm>
          <a:prstGeom prst="rect">
            <a:avLst/>
          </a:prstGeom>
          <a:noFill/>
        </p:spPr>
        <p:txBody>
          <a:bodyPr wrap="square" rtlCol="0">
            <a:spAutoFit/>
          </a:bodyPr>
          <a:lstStyle/>
          <a:p>
            <a:pPr algn="ctr"/>
            <a:r>
              <a:rPr lang="fr-FR" sz="2800" b="1" dirty="0"/>
              <a:t>Demande de subvention d’un projet de développement en Afrique</a:t>
            </a:r>
          </a:p>
          <a:p>
            <a:pPr algn="ctr"/>
            <a:r>
              <a:rPr lang="fr-FR" sz="2800" b="1" dirty="0"/>
              <a:t>Auprès du Département de l’Ardèche</a:t>
            </a:r>
          </a:p>
          <a:p>
            <a:pPr algn="ctr"/>
            <a:endParaRPr lang="fr-FR" sz="2800" b="1" dirty="0"/>
          </a:p>
          <a:p>
            <a:r>
              <a:rPr lang="fr-FR" sz="2800" b="1" dirty="0"/>
              <a:t>Imprimé : lien </a:t>
            </a:r>
            <a:r>
              <a:rPr lang="fr-FR" sz="2800" b="1" dirty="0">
                <a:sym typeface="Wingdings" pitchFamily="2" charset="2"/>
              </a:rPr>
              <a:t> </a:t>
            </a:r>
            <a:r>
              <a:rPr lang="fr-FR" sz="2800" b="1" dirty="0">
                <a:hlinkClick r:id="rId2"/>
              </a:rPr>
              <a:t>https://www.ardeche.fr/159-solidarite-internationale.htm</a:t>
            </a:r>
            <a:endParaRPr lang="fr-FR" sz="2800" b="1" dirty="0"/>
          </a:p>
          <a:p>
            <a:endParaRPr lang="fr-FR" sz="2800" b="1" dirty="0"/>
          </a:p>
          <a:p>
            <a:endParaRPr lang="fr-FR" sz="2800" b="1" dirty="0"/>
          </a:p>
        </p:txBody>
      </p:sp>
      <p:pic>
        <p:nvPicPr>
          <p:cNvPr id="7" name="Image 6">
            <a:extLst>
              <a:ext uri="{FF2B5EF4-FFF2-40B4-BE49-F238E27FC236}">
                <a16:creationId xmlns:a16="http://schemas.microsoft.com/office/drawing/2014/main" id="{B5CCBBE2-4F8C-18CF-62A4-29E721FA884C}"/>
              </a:ext>
            </a:extLst>
          </p:cNvPr>
          <p:cNvPicPr>
            <a:picLocks noChangeAspect="1"/>
          </p:cNvPicPr>
          <p:nvPr/>
        </p:nvPicPr>
        <p:blipFill>
          <a:blip r:embed="rId3"/>
          <a:stretch>
            <a:fillRect/>
          </a:stretch>
        </p:blipFill>
        <p:spPr>
          <a:xfrm>
            <a:off x="3628298" y="2114850"/>
            <a:ext cx="3413437" cy="4743149"/>
          </a:xfrm>
          <a:prstGeom prst="rect">
            <a:avLst/>
          </a:prstGeom>
        </p:spPr>
      </p:pic>
    </p:spTree>
    <p:extLst>
      <p:ext uri="{BB962C8B-B14F-4D97-AF65-F5344CB8AC3E}">
        <p14:creationId xmlns:p14="http://schemas.microsoft.com/office/powerpoint/2010/main" val="19346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591BB7-8D1A-2746-B4AC-32F5636B3816}"/>
              </a:ext>
            </a:extLst>
          </p:cNvPr>
          <p:cNvSpPr txBox="1"/>
          <p:nvPr/>
        </p:nvSpPr>
        <p:spPr>
          <a:xfrm>
            <a:off x="5311739" y="113016"/>
            <a:ext cx="6462445" cy="6647974"/>
          </a:xfrm>
          <a:prstGeom prst="rect">
            <a:avLst/>
          </a:prstGeom>
          <a:noFill/>
        </p:spPr>
        <p:txBody>
          <a:bodyPr wrap="square" rtlCol="0">
            <a:spAutoFit/>
          </a:bodyPr>
          <a:lstStyle/>
          <a:p>
            <a:r>
              <a:rPr lang="fr-FR" sz="2400" b="1" dirty="0"/>
              <a:t>Numéro déclaration préfecture : le RNA</a:t>
            </a:r>
          </a:p>
          <a:p>
            <a:r>
              <a:rPr lang="fr-FR" sz="2400" b="1" dirty="0"/>
              <a:t>	figure sur le récépissé de la préfecture</a:t>
            </a:r>
          </a:p>
          <a:p>
            <a:endParaRPr lang="fr-FR" sz="2400" b="1" dirty="0"/>
          </a:p>
          <a:p>
            <a:r>
              <a:rPr lang="fr-FR" sz="2400" b="1" dirty="0"/>
              <a:t>Numéro SIRET : obtenir ce numéro INSEE si vous souhaitez demander des subventions</a:t>
            </a:r>
          </a:p>
          <a:p>
            <a:r>
              <a:rPr lang="fr-FR" sz="2000" b="1" dirty="0"/>
              <a:t>Comment l’obtenir </a:t>
            </a:r>
            <a:r>
              <a:rPr lang="fr-FR" sz="2400" b="1" dirty="0"/>
              <a:t>:</a:t>
            </a:r>
          </a:p>
          <a:p>
            <a:r>
              <a:rPr lang="fr-FR" b="1" dirty="0"/>
              <a:t>pour les associations loi 1901</a:t>
            </a:r>
            <a:r>
              <a:rPr lang="fr-FR" dirty="0"/>
              <a:t>, la demande d’immatriculation doit être effectuée via </a:t>
            </a:r>
            <a:r>
              <a:rPr lang="fr-FR" b="1" dirty="0">
                <a:hlinkClick r:id="rId2"/>
              </a:rPr>
              <a:t>le compte asso</a:t>
            </a:r>
            <a:r>
              <a:rPr lang="fr-FR" dirty="0"/>
              <a:t> en procédant ainsi :</a:t>
            </a:r>
            <a:br>
              <a:rPr lang="fr-FR" dirty="0"/>
            </a:br>
            <a:r>
              <a:rPr lang="fr-FR" dirty="0"/>
              <a:t>1. Créer un compte de personne physique (président par exemple) </a:t>
            </a:r>
            <a:br>
              <a:rPr lang="fr-FR" dirty="0"/>
            </a:br>
            <a:r>
              <a:rPr lang="fr-FR" dirty="0"/>
              <a:t>2. Intégrer votre association dans votre compte à partir de son n° RNA</a:t>
            </a:r>
            <a:br>
              <a:rPr lang="fr-FR" dirty="0"/>
            </a:br>
            <a:r>
              <a:rPr lang="fr-FR" dirty="0"/>
              <a:t>3. Une fois celle-ci intégrée, dans l’accueil de votre compte </a:t>
            </a:r>
            <a:r>
              <a:rPr lang="fr-FR" dirty="0" err="1"/>
              <a:t>asso</a:t>
            </a:r>
            <a:r>
              <a:rPr lang="fr-FR" dirty="0"/>
              <a:t>, cliquer sur « Demander l’attribution d’un n° Siret », saisir la demande et à l’étape 3, la transmettre.</a:t>
            </a:r>
          </a:p>
          <a:p>
            <a:r>
              <a:rPr lang="fr-FR" sz="2400" b="1" dirty="0"/>
              <a:t>Lien </a:t>
            </a:r>
            <a:r>
              <a:rPr lang="fr-FR" sz="2400" b="1" dirty="0">
                <a:sym typeface="Wingdings" pitchFamily="2" charset="2"/>
              </a:rPr>
              <a:t> </a:t>
            </a:r>
            <a:r>
              <a:rPr lang="fr-FR" sz="2000" b="1" dirty="0">
                <a:sym typeface="Wingdings" pitchFamily="2" charset="2"/>
                <a:hlinkClick r:id="rId3"/>
              </a:rPr>
              <a:t>https://lecompteasso.associations.gouv.fr/login</a:t>
            </a:r>
            <a:endParaRPr lang="fr-FR" sz="2000" b="1" dirty="0">
              <a:sym typeface="Wingdings" pitchFamily="2" charset="2"/>
            </a:endParaRPr>
          </a:p>
          <a:p>
            <a:endParaRPr lang="fr-FR" sz="2400" b="1" dirty="0"/>
          </a:p>
          <a:p>
            <a:r>
              <a:rPr lang="fr-FR" sz="2400" b="1" dirty="0"/>
              <a:t>Adhésion AAS : fortement souhaitée, la commission expertise examinant tous les dossiers de demandes de subvention</a:t>
            </a:r>
          </a:p>
          <a:p>
            <a:endParaRPr lang="fr-FR" dirty="0"/>
          </a:p>
        </p:txBody>
      </p:sp>
      <p:pic>
        <p:nvPicPr>
          <p:cNvPr id="5" name="Image 4">
            <a:extLst>
              <a:ext uri="{FF2B5EF4-FFF2-40B4-BE49-F238E27FC236}">
                <a16:creationId xmlns:a16="http://schemas.microsoft.com/office/drawing/2014/main" id="{6021BD12-F7B0-5BF8-BF72-29017FD45E0E}"/>
              </a:ext>
            </a:extLst>
          </p:cNvPr>
          <p:cNvPicPr>
            <a:picLocks noChangeAspect="1"/>
          </p:cNvPicPr>
          <p:nvPr/>
        </p:nvPicPr>
        <p:blipFill>
          <a:blip r:embed="rId4"/>
          <a:stretch>
            <a:fillRect/>
          </a:stretch>
        </p:blipFill>
        <p:spPr>
          <a:xfrm>
            <a:off x="64702" y="-97010"/>
            <a:ext cx="4935403" cy="6858000"/>
          </a:xfrm>
          <a:prstGeom prst="rect">
            <a:avLst/>
          </a:prstGeom>
        </p:spPr>
      </p:pic>
    </p:spTree>
    <p:extLst>
      <p:ext uri="{BB962C8B-B14F-4D97-AF65-F5344CB8AC3E}">
        <p14:creationId xmlns:p14="http://schemas.microsoft.com/office/powerpoint/2010/main" val="312725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4A7DB6-E680-9B46-92FA-CB667C2658BF}"/>
              </a:ext>
            </a:extLst>
          </p:cNvPr>
          <p:cNvSpPr txBox="1"/>
          <p:nvPr/>
        </p:nvSpPr>
        <p:spPr>
          <a:xfrm>
            <a:off x="5486400" y="175098"/>
            <a:ext cx="6459166" cy="6647974"/>
          </a:xfrm>
          <a:prstGeom prst="rect">
            <a:avLst/>
          </a:prstGeom>
          <a:noFill/>
        </p:spPr>
        <p:txBody>
          <a:bodyPr wrap="square" rtlCol="0">
            <a:spAutoFit/>
          </a:bodyPr>
          <a:lstStyle/>
          <a:p>
            <a:endParaRPr lang="fr-FR" dirty="0"/>
          </a:p>
          <a:p>
            <a:endParaRPr lang="fr-FR" dirty="0"/>
          </a:p>
          <a:p>
            <a:r>
              <a:rPr lang="fr-FR" b="1" dirty="0"/>
              <a:t>Contexte: </a:t>
            </a:r>
          </a:p>
          <a:p>
            <a:r>
              <a:rPr lang="fr-FR" b="1" dirty="0"/>
              <a:t>Présenter tous les éléments qui montrent votre connaissance du territoire et de ses acteurs</a:t>
            </a:r>
          </a:p>
          <a:p>
            <a:endParaRPr lang="fr-FR" b="1" dirty="0"/>
          </a:p>
          <a:p>
            <a:endParaRPr lang="fr-FR" b="1" dirty="0"/>
          </a:p>
          <a:p>
            <a:r>
              <a:rPr lang="fr-FR" b="1" dirty="0"/>
              <a:t>Diagnostic:</a:t>
            </a:r>
          </a:p>
          <a:p>
            <a:r>
              <a:rPr lang="fr-FR" b="1" dirty="0"/>
              <a:t>Présenter la problématique et expliquer comment votre projet contribue à résoudre cette problématique</a:t>
            </a:r>
          </a:p>
          <a:p>
            <a:endParaRPr lang="fr-FR" b="1" dirty="0"/>
          </a:p>
          <a:p>
            <a:r>
              <a:rPr lang="fr-FR" b="1" dirty="0"/>
              <a:t>Objectif: </a:t>
            </a:r>
          </a:p>
          <a:p>
            <a:r>
              <a:rPr lang="fr-FR" b="1" dirty="0"/>
              <a:t>Synthétiser les principaux objectifs concrets de votre projet et présenter les différents résultats attendus</a:t>
            </a:r>
          </a:p>
          <a:p>
            <a:endParaRPr lang="fr-FR" b="1" dirty="0"/>
          </a:p>
          <a:p>
            <a:r>
              <a:rPr lang="fr-FR" b="1" dirty="0"/>
              <a:t>Descriptif:</a:t>
            </a:r>
          </a:p>
          <a:p>
            <a:r>
              <a:rPr lang="fr-FR" b="1" dirty="0"/>
              <a:t>Détailler par Axes ou résultats toutes les activités prévues, quand, par qui, comment, </a:t>
            </a:r>
          </a:p>
          <a:p>
            <a:endParaRPr lang="fr-FR" b="1" dirty="0"/>
          </a:p>
          <a:p>
            <a:endParaRPr lang="fr-FR" b="1" dirty="0"/>
          </a:p>
          <a:p>
            <a:endParaRPr lang="fr-FR" b="1" dirty="0"/>
          </a:p>
          <a:p>
            <a:r>
              <a:rPr lang="fr-FR" sz="1600" b="1" dirty="0"/>
              <a:t>Préciser si votre projet cible des jeunes ou des femmes, s’il porte une attention particulière aux enjeux environnementaux et sociaux du territoire du projet, en lien avec la description du contexte</a:t>
            </a:r>
            <a:endParaRPr lang="fr-FR" b="1" dirty="0"/>
          </a:p>
        </p:txBody>
      </p:sp>
      <p:pic>
        <p:nvPicPr>
          <p:cNvPr id="5" name="Image 4">
            <a:extLst>
              <a:ext uri="{FF2B5EF4-FFF2-40B4-BE49-F238E27FC236}">
                <a16:creationId xmlns:a16="http://schemas.microsoft.com/office/drawing/2014/main" id="{18BE95D6-A3B1-D03F-6F46-7DBF5579D600}"/>
              </a:ext>
            </a:extLst>
          </p:cNvPr>
          <p:cNvPicPr>
            <a:picLocks noChangeAspect="1"/>
          </p:cNvPicPr>
          <p:nvPr/>
        </p:nvPicPr>
        <p:blipFill>
          <a:blip r:embed="rId2"/>
          <a:stretch>
            <a:fillRect/>
          </a:stretch>
        </p:blipFill>
        <p:spPr>
          <a:xfrm>
            <a:off x="0" y="311085"/>
            <a:ext cx="5436635" cy="6405909"/>
          </a:xfrm>
          <a:prstGeom prst="rect">
            <a:avLst/>
          </a:prstGeom>
        </p:spPr>
      </p:pic>
    </p:spTree>
    <p:extLst>
      <p:ext uri="{BB962C8B-B14F-4D97-AF65-F5344CB8AC3E}">
        <p14:creationId xmlns:p14="http://schemas.microsoft.com/office/powerpoint/2010/main" val="263849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01CBEAE-B2D8-9D4C-AECB-F263DD29DA6F}"/>
              </a:ext>
            </a:extLst>
          </p:cNvPr>
          <p:cNvSpPr txBox="1"/>
          <p:nvPr/>
        </p:nvSpPr>
        <p:spPr>
          <a:xfrm>
            <a:off x="6498078" y="175098"/>
            <a:ext cx="5476672" cy="6740307"/>
          </a:xfrm>
          <a:prstGeom prst="rect">
            <a:avLst/>
          </a:prstGeom>
          <a:noFill/>
        </p:spPr>
        <p:txBody>
          <a:bodyPr wrap="square" rtlCol="0">
            <a:spAutoFit/>
          </a:bodyPr>
          <a:lstStyle/>
          <a:p>
            <a:r>
              <a:rPr lang="fr-FR" b="1" dirty="0"/>
              <a:t>Historique: expliquer comment vous avez rencontré votre partenaire, quelles actions/projets avez-vous déjà réalisé ensemble, depuis combien de temps</a:t>
            </a:r>
          </a:p>
          <a:p>
            <a:endParaRPr lang="fr-FR" b="1" dirty="0"/>
          </a:p>
          <a:p>
            <a:r>
              <a:rPr lang="fr-FR" b="1" dirty="0"/>
              <a:t>Expérience</a:t>
            </a:r>
          </a:p>
          <a:p>
            <a:r>
              <a:rPr lang="fr-FR" b="1" dirty="0"/>
              <a:t>Préciser les expériences en lien avec votre projet déjà réalisées avec ce partenaire ou d’autres sur ce territoire . Comment vos expériences vous servent ils pour ce projet?</a:t>
            </a:r>
          </a:p>
          <a:p>
            <a:endParaRPr lang="fr-FR" b="1" dirty="0"/>
          </a:p>
          <a:p>
            <a:r>
              <a:rPr lang="fr-FR" b="1" dirty="0"/>
              <a:t>Autonomie: comment le projet se poursuivra après l’utilisation de la subvention? Les apports du projet rendent il les bénéficiaires autonomes?</a:t>
            </a:r>
          </a:p>
          <a:p>
            <a:endParaRPr lang="fr-FR" b="1" dirty="0"/>
          </a:p>
          <a:p>
            <a:r>
              <a:rPr lang="fr-FR" b="1" dirty="0"/>
              <a:t>Pérennité: </a:t>
            </a:r>
          </a:p>
          <a:p>
            <a:r>
              <a:rPr lang="fr-FR" b="1" dirty="0"/>
              <a:t>Comment les actions et résultats du projet s’inscrivent dans le temps? Est-ce reproductible par les bénéficiaires?</a:t>
            </a:r>
          </a:p>
          <a:p>
            <a:endParaRPr lang="fr-FR" dirty="0"/>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06C901E3-4F43-14C8-9071-EC9304E386D8}"/>
              </a:ext>
            </a:extLst>
          </p:cNvPr>
          <p:cNvPicPr>
            <a:picLocks noChangeAspect="1"/>
          </p:cNvPicPr>
          <p:nvPr/>
        </p:nvPicPr>
        <p:blipFill>
          <a:blip r:embed="rId2"/>
          <a:stretch>
            <a:fillRect/>
          </a:stretch>
        </p:blipFill>
        <p:spPr>
          <a:xfrm>
            <a:off x="383194" y="0"/>
            <a:ext cx="5712806" cy="6858000"/>
          </a:xfrm>
          <a:prstGeom prst="rect">
            <a:avLst/>
          </a:prstGeom>
        </p:spPr>
      </p:pic>
    </p:spTree>
    <p:extLst>
      <p:ext uri="{BB962C8B-B14F-4D97-AF65-F5344CB8AC3E}">
        <p14:creationId xmlns:p14="http://schemas.microsoft.com/office/powerpoint/2010/main" val="8319021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1306</Words>
  <Application>Microsoft Macintosh PowerPoint</Application>
  <PresentationFormat>Grand écran</PresentationFormat>
  <Paragraphs>152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Module de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Financements Nationaux</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dc:creator>
  <cp:lastModifiedBy>Roland RAX</cp:lastModifiedBy>
  <cp:revision>53</cp:revision>
  <dcterms:created xsi:type="dcterms:W3CDTF">2021-03-19T09:48:05Z</dcterms:created>
  <dcterms:modified xsi:type="dcterms:W3CDTF">2022-07-07T06:39:58Z</dcterms:modified>
</cp:coreProperties>
</file>