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Century Gothic" panose="020B0502020202020204" pitchFamily="34" charset="0"/>
      <p:regular r:id="rId47"/>
      <p:bold r:id="rId48"/>
      <p:italic r:id="rId49"/>
      <p:boldItalic r:id="rId50"/>
    </p:embeddedFont>
    <p:embeddedFont>
      <p:font typeface="Roboto" panose="020000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jztt9UCY5CZO5VWSUTd/yRAhfH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0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spTree>
      <p:nvGrpSpPr>
        <p:cNvPr id="1" name="Shape 21"/>
        <p:cNvGrpSpPr/>
        <p:nvPr/>
      </p:nvGrpSpPr>
      <p:grpSpPr>
        <a:xfrm>
          <a:off x="0" y="0"/>
          <a:ext cx="0" cy="0"/>
          <a:chOff x="0" y="0"/>
          <a:chExt cx="0" cy="0"/>
        </a:xfrm>
      </p:grpSpPr>
      <p:sp>
        <p:nvSpPr>
          <p:cNvPr id="22" name="Google Shape;22;p42"/>
          <p:cNvSpPr txBox="1">
            <a:spLocks noGrp="1"/>
          </p:cNvSpPr>
          <p:nvPr>
            <p:ph type="ctrTitle"/>
          </p:nvPr>
        </p:nvSpPr>
        <p:spPr>
          <a:xfrm>
            <a:off x="684212" y="685799"/>
            <a:ext cx="8001000" cy="297180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2"/>
          <p:cNvSpPr txBox="1">
            <a:spLocks noGrp="1"/>
          </p:cNvSpPr>
          <p:nvPr>
            <p:ph type="subTitle" idx="1"/>
          </p:nvPr>
        </p:nvSpPr>
        <p:spPr>
          <a:xfrm>
            <a:off x="684212" y="3843867"/>
            <a:ext cx="6400800" cy="1947333"/>
          </a:xfrm>
          <a:prstGeom prst="rect">
            <a:avLst/>
          </a:prstGeom>
          <a:noFill/>
          <a:ln>
            <a:noFill/>
          </a:ln>
        </p:spPr>
        <p:txBody>
          <a:bodyPr spcFirstLastPara="1" wrap="square" lIns="91425" tIns="45700" rIns="91425" bIns="45700" anchor="t" anchorCtr="0">
            <a:normAutofit/>
          </a:bodyPr>
          <a:lstStyle>
            <a:lvl1pPr lvl="0" algn="l">
              <a:spcBef>
                <a:spcPts val="420"/>
              </a:spcBef>
              <a:spcAft>
                <a:spcPts val="0"/>
              </a:spcAft>
              <a:buSzPts val="1680"/>
              <a:buNone/>
              <a:defRPr sz="2100">
                <a:solidFill>
                  <a:srgbClr val="0F486F"/>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a:endParaRPr/>
          </a:p>
        </p:txBody>
      </p:sp>
      <p:sp>
        <p:nvSpPr>
          <p:cNvPr id="24" name="Google Shape;24;p4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2"/>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cxnSp>
        <p:nvCxnSpPr>
          <p:cNvPr id="27" name="Google Shape;27;p42"/>
          <p:cNvCxnSpPr/>
          <p:nvPr/>
        </p:nvCxnSpPr>
        <p:spPr>
          <a:xfrm flipH="1">
            <a:off x="8228012" y="8467"/>
            <a:ext cx="3810000" cy="381000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42"/>
          <p:cNvCxnSpPr/>
          <p:nvPr/>
        </p:nvCxnSpPr>
        <p:spPr>
          <a:xfrm flipH="1">
            <a:off x="6108170" y="91545"/>
            <a:ext cx="6080655" cy="6080655"/>
          </a:xfrm>
          <a:prstGeom prst="straightConnector1">
            <a:avLst/>
          </a:prstGeom>
          <a:noFill/>
          <a:ln w="12700" cap="flat" cmpd="sng">
            <a:solidFill>
              <a:schemeClr val="lt1"/>
            </a:solidFill>
            <a:prstDash val="solid"/>
            <a:round/>
            <a:headEnd type="none" w="sm" len="sm"/>
            <a:tailEnd type="none" w="sm" len="sm"/>
          </a:ln>
        </p:spPr>
      </p:cxnSp>
      <p:cxnSp>
        <p:nvCxnSpPr>
          <p:cNvPr id="29" name="Google Shape;29;p42"/>
          <p:cNvCxnSpPr/>
          <p:nvPr/>
        </p:nvCxnSpPr>
        <p:spPr>
          <a:xfrm flipH="1">
            <a:off x="7235825" y="228600"/>
            <a:ext cx="4953000" cy="4953000"/>
          </a:xfrm>
          <a:prstGeom prst="straightConnector1">
            <a:avLst/>
          </a:prstGeom>
          <a:noFill/>
          <a:ln w="12700" cap="flat" cmpd="sng">
            <a:solidFill>
              <a:schemeClr val="lt1"/>
            </a:solidFill>
            <a:prstDash val="solid"/>
            <a:round/>
            <a:headEnd type="none" w="sm" len="sm"/>
            <a:tailEnd type="none" w="sm" len="sm"/>
          </a:ln>
        </p:spPr>
      </p:cxnSp>
      <p:cxnSp>
        <p:nvCxnSpPr>
          <p:cNvPr id="30" name="Google Shape;30;p42"/>
          <p:cNvCxnSpPr/>
          <p:nvPr/>
        </p:nvCxnSpPr>
        <p:spPr>
          <a:xfrm flipH="1">
            <a:off x="7335837" y="32278"/>
            <a:ext cx="4852989" cy="4852989"/>
          </a:xfrm>
          <a:prstGeom prst="straightConnector1">
            <a:avLst/>
          </a:prstGeom>
          <a:noFill/>
          <a:ln w="31750" cap="flat" cmpd="sng">
            <a:solidFill>
              <a:schemeClr val="lt1"/>
            </a:solidFill>
            <a:prstDash val="solid"/>
            <a:round/>
            <a:headEnd type="none" w="sm" len="sm"/>
            <a:tailEnd type="none" w="sm" len="sm"/>
          </a:ln>
        </p:spPr>
      </p:cxnSp>
      <p:cxnSp>
        <p:nvCxnSpPr>
          <p:cNvPr id="31" name="Google Shape;31;p42"/>
          <p:cNvCxnSpPr/>
          <p:nvPr/>
        </p:nvCxnSpPr>
        <p:spPr>
          <a:xfrm flipH="1">
            <a:off x="7845426" y="609601"/>
            <a:ext cx="4343399" cy="4343399"/>
          </a:xfrm>
          <a:prstGeom prst="straightConnector1">
            <a:avLst/>
          </a:prstGeom>
          <a:noFill/>
          <a:ln w="31750" cap="flat" cmpd="sng">
            <a:solidFill>
              <a:schemeClr val="l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panoramique avec légende">
  <p:cSld name="Image panoramique avec légende">
    <p:spTree>
      <p:nvGrpSpPr>
        <p:cNvPr id="1" name="Shape 83"/>
        <p:cNvGrpSpPr/>
        <p:nvPr/>
      </p:nvGrpSpPr>
      <p:grpSpPr>
        <a:xfrm>
          <a:off x="0" y="0"/>
          <a:ext cx="0" cy="0"/>
          <a:chOff x="0" y="0"/>
          <a:chExt cx="0" cy="0"/>
        </a:xfrm>
      </p:grpSpPr>
      <p:sp>
        <p:nvSpPr>
          <p:cNvPr id="84" name="Google Shape;84;p51"/>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1"/>
          <p:cNvSpPr>
            <a:spLocks noGrp="1"/>
          </p:cNvSpPr>
          <p:nvPr>
            <p:ph type="pic" idx="2"/>
          </p:nvPr>
        </p:nvSpPr>
        <p:spPr>
          <a:xfrm>
            <a:off x="685800" y="533400"/>
            <a:ext cx="10818812" cy="31242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1pPr>
            <a:lvl2pPr marR="0" lvl="1"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2pPr>
            <a:lvl3pPr marR="0" lvl="2"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3pPr>
            <a:lvl4pPr marR="0" lvl="3"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4pPr>
            <a:lvl5pPr marR="0" lvl="4"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5pPr>
            <a:lvl6pPr marR="0" lvl="5"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6pPr>
            <a:lvl7pPr marR="0" lvl="6"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7pPr>
            <a:lvl8pPr marR="0" lvl="7"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8pPr>
            <a:lvl9pPr marR="0" lvl="8" algn="l" rtl="0">
              <a:spcBef>
                <a:spcPts val="600"/>
              </a:spcBef>
              <a:spcAft>
                <a:spcPts val="60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9pPr>
          </a:lstStyle>
          <a:p>
            <a:endParaRPr/>
          </a:p>
        </p:txBody>
      </p:sp>
      <p:sp>
        <p:nvSpPr>
          <p:cNvPr id="86" name="Google Shape;86;p51"/>
          <p:cNvSpPr txBox="1">
            <a:spLocks noGrp="1"/>
          </p:cNvSpPr>
          <p:nvPr>
            <p:ph type="body" idx="1"/>
          </p:nvPr>
        </p:nvSpPr>
        <p:spPr>
          <a:xfrm>
            <a:off x="914402" y="3843867"/>
            <a:ext cx="8304210" cy="4572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Font typeface="Century Gothic"/>
              <a:buNone/>
              <a:defRPr sz="1600"/>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87" name="Google Shape;87;p5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légende">
  <p:cSld name="Titre et légende">
    <p:spTree>
      <p:nvGrpSpPr>
        <p:cNvPr id="1" name="Shape 90"/>
        <p:cNvGrpSpPr/>
        <p:nvPr/>
      </p:nvGrpSpPr>
      <p:grpSpPr>
        <a:xfrm>
          <a:off x="0" y="0"/>
          <a:ext cx="0" cy="0"/>
          <a:chOff x="0" y="0"/>
          <a:chExt cx="0" cy="0"/>
        </a:xfrm>
      </p:grpSpPr>
      <p:sp>
        <p:nvSpPr>
          <p:cNvPr id="91" name="Google Shape;91;p52"/>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52"/>
          <p:cNvSpPr txBox="1">
            <a:spLocks noGrp="1"/>
          </p:cNvSpPr>
          <p:nvPr>
            <p:ph type="body" idx="1"/>
          </p:nvPr>
        </p:nvSpPr>
        <p:spPr>
          <a:xfrm>
            <a:off x="684212" y="4114800"/>
            <a:ext cx="8535988" cy="18796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93" name="Google Shape;93;p5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2"/>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tion avec légende">
  <p:cSld name="Citation avec légende">
    <p:spTree>
      <p:nvGrpSpPr>
        <p:cNvPr id="1" name="Shape 96"/>
        <p:cNvGrpSpPr/>
        <p:nvPr/>
      </p:nvGrpSpPr>
      <p:grpSpPr>
        <a:xfrm>
          <a:off x="0" y="0"/>
          <a:ext cx="0" cy="0"/>
          <a:chOff x="0" y="0"/>
          <a:chExt cx="0" cy="0"/>
        </a:xfrm>
      </p:grpSpPr>
      <p:sp>
        <p:nvSpPr>
          <p:cNvPr id="97" name="Google Shape;97;p53"/>
          <p:cNvSpPr txBox="1">
            <a:spLocks noGrp="1"/>
          </p:cNvSpPr>
          <p:nvPr>
            <p:ph type="title"/>
          </p:nvPr>
        </p:nvSpPr>
        <p:spPr>
          <a:xfrm>
            <a:off x="1141411" y="685800"/>
            <a:ext cx="9144001"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53"/>
          <p:cNvSpPr txBox="1">
            <a:spLocks noGrp="1"/>
          </p:cNvSpPr>
          <p:nvPr>
            <p:ph type="body" idx="1"/>
          </p:nvPr>
        </p:nvSpPr>
        <p:spPr>
          <a:xfrm>
            <a:off x="1446212" y="3429000"/>
            <a:ext cx="8534400"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Font typeface="Century Gothic"/>
              <a:buNone/>
              <a:defRPr/>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99" name="Google Shape;99;p53"/>
          <p:cNvSpPr txBox="1">
            <a:spLocks noGrp="1"/>
          </p:cNvSpPr>
          <p:nvPr>
            <p:ph type="body" idx="2"/>
          </p:nvPr>
        </p:nvSpPr>
        <p:spPr>
          <a:xfrm>
            <a:off x="684213" y="4301067"/>
            <a:ext cx="8534400" cy="1684865"/>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00" name="Google Shape;100;p5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5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53"/>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103" name="Google Shape;103;p53"/>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8000">
                <a:solidFill>
                  <a:schemeClr val="lt1"/>
                </a:solidFill>
                <a:latin typeface="Century Gothic"/>
                <a:ea typeface="Century Gothic"/>
                <a:cs typeface="Century Gothic"/>
                <a:sym typeface="Century Gothic"/>
              </a:rPr>
              <a:t>“</a:t>
            </a:r>
            <a:endParaRPr/>
          </a:p>
        </p:txBody>
      </p:sp>
      <p:sp>
        <p:nvSpPr>
          <p:cNvPr id="104" name="Google Shape;104;p53"/>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fr-FR"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rte nom">
  <p:cSld name="Carte nom">
    <p:spTree>
      <p:nvGrpSpPr>
        <p:cNvPr id="1" name="Shape 105"/>
        <p:cNvGrpSpPr/>
        <p:nvPr/>
      </p:nvGrpSpPr>
      <p:grpSpPr>
        <a:xfrm>
          <a:off x="0" y="0"/>
          <a:ext cx="0" cy="0"/>
          <a:chOff x="0" y="0"/>
          <a:chExt cx="0" cy="0"/>
        </a:xfrm>
      </p:grpSpPr>
      <p:sp>
        <p:nvSpPr>
          <p:cNvPr id="106" name="Google Shape;106;p54"/>
          <p:cNvSpPr txBox="1">
            <a:spLocks noGrp="1"/>
          </p:cNvSpPr>
          <p:nvPr>
            <p:ph type="title"/>
          </p:nvPr>
        </p:nvSpPr>
        <p:spPr>
          <a:xfrm>
            <a:off x="684212" y="3429000"/>
            <a:ext cx="8534400" cy="169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4"/>
          <p:cNvSpPr txBox="1">
            <a:spLocks noGrp="1"/>
          </p:cNvSpPr>
          <p:nvPr>
            <p:ph type="body" idx="1"/>
          </p:nvPr>
        </p:nvSpPr>
        <p:spPr>
          <a:xfrm>
            <a:off x="684211" y="5132981"/>
            <a:ext cx="8535990"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08" name="Google Shape;108;p5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5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5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rte nom citation">
  <p:cSld name="Carte nom citation">
    <p:spTree>
      <p:nvGrpSpPr>
        <p:cNvPr id="1" name="Shape 111"/>
        <p:cNvGrpSpPr/>
        <p:nvPr/>
      </p:nvGrpSpPr>
      <p:grpSpPr>
        <a:xfrm>
          <a:off x="0" y="0"/>
          <a:ext cx="0" cy="0"/>
          <a:chOff x="0" y="0"/>
          <a:chExt cx="0" cy="0"/>
        </a:xfrm>
      </p:grpSpPr>
      <p:sp>
        <p:nvSpPr>
          <p:cNvPr id="112" name="Google Shape;112;p55"/>
          <p:cNvSpPr txBox="1">
            <a:spLocks noGrp="1"/>
          </p:cNvSpPr>
          <p:nvPr>
            <p:ph type="title"/>
          </p:nvPr>
        </p:nvSpPr>
        <p:spPr>
          <a:xfrm>
            <a:off x="1141413" y="685800"/>
            <a:ext cx="91440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5"/>
          <p:cNvSpPr txBox="1">
            <a:spLocks noGrp="1"/>
          </p:cNvSpPr>
          <p:nvPr>
            <p:ph type="body" idx="1"/>
          </p:nvPr>
        </p:nvSpPr>
        <p:spPr>
          <a:xfrm>
            <a:off x="684212" y="3928534"/>
            <a:ext cx="8534401" cy="104986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920"/>
              <a:buNone/>
              <a:defRPr sz="24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14" name="Google Shape;114;p55"/>
          <p:cNvSpPr txBox="1">
            <a:spLocks noGrp="1"/>
          </p:cNvSpPr>
          <p:nvPr>
            <p:ph type="body" idx="2"/>
          </p:nvPr>
        </p:nvSpPr>
        <p:spPr>
          <a:xfrm>
            <a:off x="684211" y="4978400"/>
            <a:ext cx="8534401" cy="10160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15" name="Google Shape;115;p5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5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5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118" name="Google Shape;118;p55"/>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8000">
                <a:solidFill>
                  <a:schemeClr val="lt1"/>
                </a:solidFill>
                <a:latin typeface="Century Gothic"/>
                <a:ea typeface="Century Gothic"/>
                <a:cs typeface="Century Gothic"/>
                <a:sym typeface="Century Gothic"/>
              </a:rPr>
              <a:t>“</a:t>
            </a:r>
            <a:endParaRPr/>
          </a:p>
        </p:txBody>
      </p:sp>
      <p:sp>
        <p:nvSpPr>
          <p:cNvPr id="119" name="Google Shape;119;p55"/>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fr-FR"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rai ou faux">
  <p:cSld name="Vrai ou faux">
    <p:spTree>
      <p:nvGrpSpPr>
        <p:cNvPr id="1" name="Shape 120"/>
        <p:cNvGrpSpPr/>
        <p:nvPr/>
      </p:nvGrpSpPr>
      <p:grpSpPr>
        <a:xfrm>
          <a:off x="0" y="0"/>
          <a:ext cx="0" cy="0"/>
          <a:chOff x="0" y="0"/>
          <a:chExt cx="0" cy="0"/>
        </a:xfrm>
      </p:grpSpPr>
      <p:sp>
        <p:nvSpPr>
          <p:cNvPr id="121" name="Google Shape;121;p56"/>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56"/>
          <p:cNvSpPr txBox="1">
            <a:spLocks noGrp="1"/>
          </p:cNvSpPr>
          <p:nvPr>
            <p:ph type="body" idx="1"/>
          </p:nvPr>
        </p:nvSpPr>
        <p:spPr>
          <a:xfrm>
            <a:off x="684212" y="3928534"/>
            <a:ext cx="8534400"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920"/>
              <a:buNone/>
              <a:defRPr sz="24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23" name="Google Shape;123;p56"/>
          <p:cNvSpPr txBox="1">
            <a:spLocks noGrp="1"/>
          </p:cNvSpPr>
          <p:nvPr>
            <p:ph type="body" idx="2"/>
          </p:nvPr>
        </p:nvSpPr>
        <p:spPr>
          <a:xfrm>
            <a:off x="684211" y="4766732"/>
            <a:ext cx="8534401" cy="12276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24" name="Google Shape;124;p5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5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5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27"/>
        <p:cNvGrpSpPr/>
        <p:nvPr/>
      </p:nvGrpSpPr>
      <p:grpSpPr>
        <a:xfrm>
          <a:off x="0" y="0"/>
          <a:ext cx="0" cy="0"/>
          <a:chOff x="0" y="0"/>
          <a:chExt cx="0" cy="0"/>
        </a:xfrm>
      </p:grpSpPr>
      <p:sp>
        <p:nvSpPr>
          <p:cNvPr id="128" name="Google Shape;128;p57"/>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57"/>
          <p:cNvSpPr txBox="1">
            <a:spLocks noGrp="1"/>
          </p:cNvSpPr>
          <p:nvPr>
            <p:ph type="body" idx="1"/>
          </p:nvPr>
        </p:nvSpPr>
        <p:spPr>
          <a:xfrm rot="5400000">
            <a:off x="3143778" y="-1773767"/>
            <a:ext cx="3615267" cy="85344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30" name="Google Shape;130;p5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5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5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33"/>
        <p:cNvGrpSpPr/>
        <p:nvPr/>
      </p:nvGrpSpPr>
      <p:grpSpPr>
        <a:xfrm>
          <a:off x="0" y="0"/>
          <a:ext cx="0" cy="0"/>
          <a:chOff x="0" y="0"/>
          <a:chExt cx="0" cy="0"/>
        </a:xfrm>
      </p:grpSpPr>
      <p:sp>
        <p:nvSpPr>
          <p:cNvPr id="134" name="Google Shape;134;p58"/>
          <p:cNvSpPr txBox="1">
            <a:spLocks noGrp="1"/>
          </p:cNvSpPr>
          <p:nvPr>
            <p:ph type="title"/>
          </p:nvPr>
        </p:nvSpPr>
        <p:spPr>
          <a:xfrm rot="5400000">
            <a:off x="7427912" y="1943100"/>
            <a:ext cx="4572000"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58"/>
          <p:cNvSpPr txBox="1">
            <a:spLocks noGrp="1"/>
          </p:cNvSpPr>
          <p:nvPr>
            <p:ph type="body" idx="1"/>
          </p:nvPr>
        </p:nvSpPr>
        <p:spPr>
          <a:xfrm rot="5400000">
            <a:off x="1943100" y="-571500"/>
            <a:ext cx="5308600" cy="78232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36" name="Google Shape;136;p5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5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5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32"/>
        <p:cNvGrpSpPr/>
        <p:nvPr/>
      </p:nvGrpSpPr>
      <p:grpSpPr>
        <a:xfrm>
          <a:off x="0" y="0"/>
          <a:ext cx="0" cy="0"/>
          <a:chOff x="0" y="0"/>
          <a:chExt cx="0" cy="0"/>
        </a:xfrm>
      </p:grpSpPr>
      <p:sp>
        <p:nvSpPr>
          <p:cNvPr id="33" name="Google Shape;33;p4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3"/>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36"/>
        <p:cNvGrpSpPr/>
        <p:nvPr/>
      </p:nvGrpSpPr>
      <p:grpSpPr>
        <a:xfrm>
          <a:off x="0" y="0"/>
          <a:ext cx="0" cy="0"/>
          <a:chOff x="0" y="0"/>
          <a:chExt cx="0" cy="0"/>
        </a:xfrm>
      </p:grpSpPr>
      <p:sp>
        <p:nvSpPr>
          <p:cNvPr id="37" name="Google Shape;37;p44"/>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4"/>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39" name="Google Shape;39;p4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42"/>
        <p:cNvGrpSpPr/>
        <p:nvPr/>
      </p:nvGrpSpPr>
      <p:grpSpPr>
        <a:xfrm>
          <a:off x="0" y="0"/>
          <a:ext cx="0" cy="0"/>
          <a:chOff x="0" y="0"/>
          <a:chExt cx="0" cy="0"/>
        </a:xfrm>
      </p:grpSpPr>
      <p:sp>
        <p:nvSpPr>
          <p:cNvPr id="43" name="Google Shape;43;p45"/>
          <p:cNvSpPr txBox="1">
            <a:spLocks noGrp="1"/>
          </p:cNvSpPr>
          <p:nvPr>
            <p:ph type="title"/>
          </p:nvPr>
        </p:nvSpPr>
        <p:spPr>
          <a:xfrm>
            <a:off x="684211" y="2006600"/>
            <a:ext cx="8534401" cy="228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600"/>
              <a:buFont typeface="Century Gothic"/>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5"/>
          <p:cNvSpPr txBox="1">
            <a:spLocks noGrp="1"/>
          </p:cNvSpPr>
          <p:nvPr>
            <p:ph type="body" idx="1"/>
          </p:nvPr>
        </p:nvSpPr>
        <p:spPr>
          <a:xfrm>
            <a:off x="684213" y="4495800"/>
            <a:ext cx="8534400" cy="14986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45" name="Google Shape;45;p4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8"/>
        <p:cNvGrpSpPr/>
        <p:nvPr/>
      </p:nvGrpSpPr>
      <p:grpSpPr>
        <a:xfrm>
          <a:off x="0" y="0"/>
          <a:ext cx="0" cy="0"/>
          <a:chOff x="0" y="0"/>
          <a:chExt cx="0" cy="0"/>
        </a:xfrm>
      </p:grpSpPr>
      <p:sp>
        <p:nvSpPr>
          <p:cNvPr id="49" name="Google Shape;49;p46"/>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6"/>
          <p:cNvSpPr txBox="1">
            <a:spLocks noGrp="1"/>
          </p:cNvSpPr>
          <p:nvPr>
            <p:ph type="body" idx="1"/>
          </p:nvPr>
        </p:nvSpPr>
        <p:spPr>
          <a:xfrm>
            <a:off x="684211" y="685800"/>
            <a:ext cx="4937655" cy="3615267"/>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51" name="Google Shape;51;p46"/>
          <p:cNvSpPr txBox="1">
            <a:spLocks noGrp="1"/>
          </p:cNvSpPr>
          <p:nvPr>
            <p:ph type="body" idx="2"/>
          </p:nvPr>
        </p:nvSpPr>
        <p:spPr>
          <a:xfrm>
            <a:off x="5808133" y="685801"/>
            <a:ext cx="4934479" cy="3615266"/>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52" name="Google Shape;52;p4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5"/>
        <p:cNvGrpSpPr/>
        <p:nvPr/>
      </p:nvGrpSpPr>
      <p:grpSpPr>
        <a:xfrm>
          <a:off x="0" y="0"/>
          <a:ext cx="0" cy="0"/>
          <a:chOff x="0" y="0"/>
          <a:chExt cx="0" cy="0"/>
        </a:xfrm>
      </p:grpSpPr>
      <p:sp>
        <p:nvSpPr>
          <p:cNvPr id="56" name="Google Shape;56;p47"/>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7"/>
          <p:cNvSpPr txBox="1">
            <a:spLocks noGrp="1"/>
          </p:cNvSpPr>
          <p:nvPr>
            <p:ph type="body" idx="1"/>
          </p:nvPr>
        </p:nvSpPr>
        <p:spPr>
          <a:xfrm>
            <a:off x="972080" y="685800"/>
            <a:ext cx="4649787"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240"/>
              <a:buNone/>
              <a:defRPr sz="2800" b="0">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58" name="Google Shape;58;p47"/>
          <p:cNvSpPr txBox="1">
            <a:spLocks noGrp="1"/>
          </p:cNvSpPr>
          <p:nvPr>
            <p:ph type="body" idx="2"/>
          </p:nvPr>
        </p:nvSpPr>
        <p:spPr>
          <a:xfrm>
            <a:off x="684211" y="1270529"/>
            <a:ext cx="4937655" cy="3030538"/>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59" name="Google Shape;59;p47"/>
          <p:cNvSpPr txBox="1">
            <a:spLocks noGrp="1"/>
          </p:cNvSpPr>
          <p:nvPr>
            <p:ph type="body" idx="3"/>
          </p:nvPr>
        </p:nvSpPr>
        <p:spPr>
          <a:xfrm>
            <a:off x="6079066" y="685800"/>
            <a:ext cx="466513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240"/>
              <a:buNone/>
              <a:defRPr sz="2800" b="0">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60" name="Google Shape;60;p47"/>
          <p:cNvSpPr txBox="1">
            <a:spLocks noGrp="1"/>
          </p:cNvSpPr>
          <p:nvPr>
            <p:ph type="body" idx="4"/>
          </p:nvPr>
        </p:nvSpPr>
        <p:spPr>
          <a:xfrm>
            <a:off x="5806545" y="1262062"/>
            <a:ext cx="4929188" cy="3030538"/>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61" name="Google Shape;61;p4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64"/>
        <p:cNvGrpSpPr/>
        <p:nvPr/>
      </p:nvGrpSpPr>
      <p:grpSpPr>
        <a:xfrm>
          <a:off x="0" y="0"/>
          <a:ext cx="0" cy="0"/>
          <a:chOff x="0" y="0"/>
          <a:chExt cx="0" cy="0"/>
        </a:xfrm>
      </p:grpSpPr>
      <p:sp>
        <p:nvSpPr>
          <p:cNvPr id="65" name="Google Shape;65;p48"/>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9"/>
        <p:cNvGrpSpPr/>
        <p:nvPr/>
      </p:nvGrpSpPr>
      <p:grpSpPr>
        <a:xfrm>
          <a:off x="0" y="0"/>
          <a:ext cx="0" cy="0"/>
          <a:chOff x="0" y="0"/>
          <a:chExt cx="0" cy="0"/>
        </a:xfrm>
      </p:grpSpPr>
      <p:sp>
        <p:nvSpPr>
          <p:cNvPr id="70" name="Google Shape;70;p49"/>
          <p:cNvSpPr txBox="1">
            <a:spLocks noGrp="1"/>
          </p:cNvSpPr>
          <p:nvPr>
            <p:ph type="title"/>
          </p:nvPr>
        </p:nvSpPr>
        <p:spPr>
          <a:xfrm>
            <a:off x="7085012" y="685800"/>
            <a:ext cx="36576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9"/>
          <p:cNvSpPr txBox="1">
            <a:spLocks noGrp="1"/>
          </p:cNvSpPr>
          <p:nvPr>
            <p:ph type="body" idx="1"/>
          </p:nvPr>
        </p:nvSpPr>
        <p:spPr>
          <a:xfrm>
            <a:off x="684212" y="685800"/>
            <a:ext cx="5943601" cy="5308600"/>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72" name="Google Shape;72;p49"/>
          <p:cNvSpPr txBox="1">
            <a:spLocks noGrp="1"/>
          </p:cNvSpPr>
          <p:nvPr>
            <p:ph type="body" idx="2"/>
          </p:nvPr>
        </p:nvSpPr>
        <p:spPr>
          <a:xfrm>
            <a:off x="7085012" y="2209799"/>
            <a:ext cx="3657600" cy="2091267"/>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None/>
              <a:defRPr sz="16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73" name="Google Shape;73;p4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9"/>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6"/>
        <p:cNvGrpSpPr/>
        <p:nvPr/>
      </p:nvGrpSpPr>
      <p:grpSpPr>
        <a:xfrm>
          <a:off x="0" y="0"/>
          <a:ext cx="0" cy="0"/>
          <a:chOff x="0" y="0"/>
          <a:chExt cx="0" cy="0"/>
        </a:xfrm>
      </p:grpSpPr>
      <p:sp>
        <p:nvSpPr>
          <p:cNvPr id="77" name="Google Shape;77;p50"/>
          <p:cNvSpPr txBox="1">
            <a:spLocks noGrp="1"/>
          </p:cNvSpPr>
          <p:nvPr>
            <p:ph type="title"/>
          </p:nvPr>
        </p:nvSpPr>
        <p:spPr>
          <a:xfrm>
            <a:off x="4722812" y="1447800"/>
            <a:ext cx="6019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Century Gothic"/>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0"/>
          <p:cNvSpPr>
            <a:spLocks noGrp="1"/>
          </p:cNvSpPr>
          <p:nvPr>
            <p:ph type="pic" idx="2"/>
          </p:nvPr>
        </p:nvSpPr>
        <p:spPr>
          <a:xfrm>
            <a:off x="989012" y="914400"/>
            <a:ext cx="3280974" cy="45720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1pPr>
            <a:lvl2pPr marR="0" lvl="1"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2pPr>
            <a:lvl3pPr marR="0" lvl="2"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3pPr>
            <a:lvl4pPr marR="0" lvl="3"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4pPr>
            <a:lvl5pPr marR="0" lvl="4"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5pPr>
            <a:lvl6pPr marR="0" lvl="5"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6pPr>
            <a:lvl7pPr marR="0" lvl="6"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7pPr>
            <a:lvl8pPr marR="0" lvl="7"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8pPr>
            <a:lvl9pPr marR="0" lvl="8" algn="l" rtl="0">
              <a:spcBef>
                <a:spcPts val="600"/>
              </a:spcBef>
              <a:spcAft>
                <a:spcPts val="60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9pPr>
          </a:lstStyle>
          <a:p>
            <a:endParaRPr/>
          </a:p>
        </p:txBody>
      </p:sp>
      <p:sp>
        <p:nvSpPr>
          <p:cNvPr id="79" name="Google Shape;79;p50"/>
          <p:cNvSpPr txBox="1">
            <a:spLocks noGrp="1"/>
          </p:cNvSpPr>
          <p:nvPr>
            <p:ph type="body" idx="1"/>
          </p:nvPr>
        </p:nvSpPr>
        <p:spPr>
          <a:xfrm>
            <a:off x="4722812" y="2777066"/>
            <a:ext cx="6021388" cy="2048933"/>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80" name="Google Shape;80;p5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0"/>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62D2EF"/>
            </a:gs>
            <a:gs pos="10000">
              <a:srgbClr val="62D2EF"/>
            </a:gs>
            <a:gs pos="100000">
              <a:srgbClr val="05578D"/>
            </a:gs>
          </a:gsLst>
          <a:lin ang="6120000" scaled="0"/>
        </a:gradFill>
        <a:effectLst/>
      </p:bgPr>
    </p:bg>
    <p:spTree>
      <p:nvGrpSpPr>
        <p:cNvPr id="1" name="Shape 9"/>
        <p:cNvGrpSpPr/>
        <p:nvPr/>
      </p:nvGrpSpPr>
      <p:grpSpPr>
        <a:xfrm>
          <a:off x="0" y="0"/>
          <a:ext cx="0" cy="0"/>
          <a:chOff x="0" y="0"/>
          <a:chExt cx="0" cy="0"/>
        </a:xfrm>
      </p:grpSpPr>
      <p:grpSp>
        <p:nvGrpSpPr>
          <p:cNvPr id="10" name="Google Shape;10;p41"/>
          <p:cNvGrpSpPr/>
          <p:nvPr/>
        </p:nvGrpSpPr>
        <p:grpSpPr>
          <a:xfrm>
            <a:off x="9206969" y="2963333"/>
            <a:ext cx="2981859" cy="3208867"/>
            <a:chOff x="9206969" y="2963333"/>
            <a:chExt cx="2981859" cy="3208867"/>
          </a:xfrm>
        </p:grpSpPr>
        <p:cxnSp>
          <p:nvCxnSpPr>
            <p:cNvPr id="11" name="Google Shape;11;p41"/>
            <p:cNvCxnSpPr/>
            <p:nvPr/>
          </p:nvCxnSpPr>
          <p:spPr>
            <a:xfrm flipH="1">
              <a:off x="11276012" y="2963333"/>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12" name="Google Shape;12;p41"/>
            <p:cNvCxnSpPr/>
            <p:nvPr/>
          </p:nvCxnSpPr>
          <p:spPr>
            <a:xfrm flipH="1">
              <a:off x="9206969" y="3190344"/>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13" name="Google Shape;13;p41"/>
            <p:cNvCxnSpPr/>
            <p:nvPr/>
          </p:nvCxnSpPr>
          <p:spPr>
            <a:xfrm flipH="1">
              <a:off x="10292292" y="3285067"/>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14" name="Google Shape;14;p41"/>
            <p:cNvCxnSpPr/>
            <p:nvPr/>
          </p:nvCxnSpPr>
          <p:spPr>
            <a:xfrm flipH="1">
              <a:off x="10443103" y="3131080"/>
              <a:ext cx="1745722" cy="1745720"/>
            </a:xfrm>
            <a:prstGeom prst="straightConnector1">
              <a:avLst/>
            </a:prstGeom>
            <a:noFill/>
            <a:ln w="28575" cap="flat" cmpd="sng">
              <a:solidFill>
                <a:schemeClr val="lt1"/>
              </a:solidFill>
              <a:prstDash val="solid"/>
              <a:round/>
              <a:headEnd type="none" w="sm" len="sm"/>
              <a:tailEnd type="none" w="sm" len="sm"/>
            </a:ln>
          </p:spPr>
        </p:cxnSp>
        <p:cxnSp>
          <p:nvCxnSpPr>
            <p:cNvPr id="15" name="Google Shape;15;p41"/>
            <p:cNvCxnSpPr/>
            <p:nvPr/>
          </p:nvCxnSpPr>
          <p:spPr>
            <a:xfrm flipH="1">
              <a:off x="10918826" y="3683001"/>
              <a:ext cx="1270001" cy="1269999"/>
            </a:xfrm>
            <a:prstGeom prst="straightConnector1">
              <a:avLst/>
            </a:prstGeom>
            <a:noFill/>
            <a:ln w="28575" cap="flat" cmpd="sng">
              <a:solidFill>
                <a:schemeClr val="lt1"/>
              </a:solidFill>
              <a:prstDash val="solid"/>
              <a:round/>
              <a:headEnd type="none" w="sm" len="sm"/>
              <a:tailEnd type="none" w="sm" len="sm"/>
            </a:ln>
          </p:spPr>
        </p:cxnSp>
      </p:grpSp>
      <p:sp>
        <p:nvSpPr>
          <p:cNvPr id="16" name="Google Shape;16;p41"/>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7" name="Google Shape;17;p41"/>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8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8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8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18" name="Google Shape;18;p4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0" i="0" u="none" strike="noStrike" cap="none">
                <a:solidFill>
                  <a:srgbClr val="09304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4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rgbClr val="09304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4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3200" b="0" i="0" u="none" strike="noStrike" cap="none">
                <a:solidFill>
                  <a:srgbClr val="09304A"/>
                </a:solidFill>
                <a:latin typeface="Century Gothic"/>
                <a:ea typeface="Century Gothic"/>
                <a:cs typeface="Century Gothic"/>
                <a:sym typeface="Century Gothic"/>
              </a:defRPr>
            </a:lvl1pPr>
            <a:lvl2pPr marL="0" marR="0" lvl="1" indent="0" algn="r" rtl="0">
              <a:spcBef>
                <a:spcPts val="0"/>
              </a:spcBef>
              <a:buNone/>
              <a:defRPr sz="3200" b="0" i="0" u="none" strike="noStrike" cap="none">
                <a:solidFill>
                  <a:srgbClr val="09304A"/>
                </a:solidFill>
                <a:latin typeface="Century Gothic"/>
                <a:ea typeface="Century Gothic"/>
                <a:cs typeface="Century Gothic"/>
                <a:sym typeface="Century Gothic"/>
              </a:defRPr>
            </a:lvl2pPr>
            <a:lvl3pPr marL="0" marR="0" lvl="2" indent="0" algn="r" rtl="0">
              <a:spcBef>
                <a:spcPts val="0"/>
              </a:spcBef>
              <a:buNone/>
              <a:defRPr sz="3200" b="0" i="0" u="none" strike="noStrike" cap="none">
                <a:solidFill>
                  <a:srgbClr val="09304A"/>
                </a:solidFill>
                <a:latin typeface="Century Gothic"/>
                <a:ea typeface="Century Gothic"/>
                <a:cs typeface="Century Gothic"/>
                <a:sym typeface="Century Gothic"/>
              </a:defRPr>
            </a:lvl3pPr>
            <a:lvl4pPr marL="0" marR="0" lvl="3" indent="0" algn="r" rtl="0">
              <a:spcBef>
                <a:spcPts val="0"/>
              </a:spcBef>
              <a:buNone/>
              <a:defRPr sz="3200" b="0" i="0" u="none" strike="noStrike" cap="none">
                <a:solidFill>
                  <a:srgbClr val="09304A"/>
                </a:solidFill>
                <a:latin typeface="Century Gothic"/>
                <a:ea typeface="Century Gothic"/>
                <a:cs typeface="Century Gothic"/>
                <a:sym typeface="Century Gothic"/>
              </a:defRPr>
            </a:lvl4pPr>
            <a:lvl5pPr marL="0" marR="0" lvl="4" indent="0" algn="r" rtl="0">
              <a:spcBef>
                <a:spcPts val="0"/>
              </a:spcBef>
              <a:buNone/>
              <a:defRPr sz="3200" b="0" i="0" u="none" strike="noStrike" cap="none">
                <a:solidFill>
                  <a:srgbClr val="09304A"/>
                </a:solidFill>
                <a:latin typeface="Century Gothic"/>
                <a:ea typeface="Century Gothic"/>
                <a:cs typeface="Century Gothic"/>
                <a:sym typeface="Century Gothic"/>
              </a:defRPr>
            </a:lvl5pPr>
            <a:lvl6pPr marL="0" marR="0" lvl="5" indent="0" algn="r" rtl="0">
              <a:spcBef>
                <a:spcPts val="0"/>
              </a:spcBef>
              <a:buNone/>
              <a:defRPr sz="3200" b="0" i="0" u="none" strike="noStrike" cap="none">
                <a:solidFill>
                  <a:srgbClr val="09304A"/>
                </a:solidFill>
                <a:latin typeface="Century Gothic"/>
                <a:ea typeface="Century Gothic"/>
                <a:cs typeface="Century Gothic"/>
                <a:sym typeface="Century Gothic"/>
              </a:defRPr>
            </a:lvl6pPr>
            <a:lvl7pPr marL="0" marR="0" lvl="6" indent="0" algn="r" rtl="0">
              <a:spcBef>
                <a:spcPts val="0"/>
              </a:spcBef>
              <a:buNone/>
              <a:defRPr sz="3200" b="0" i="0" u="none" strike="noStrike" cap="none">
                <a:solidFill>
                  <a:srgbClr val="09304A"/>
                </a:solidFill>
                <a:latin typeface="Century Gothic"/>
                <a:ea typeface="Century Gothic"/>
                <a:cs typeface="Century Gothic"/>
                <a:sym typeface="Century Gothic"/>
              </a:defRPr>
            </a:lvl7pPr>
            <a:lvl8pPr marL="0" marR="0" lvl="7" indent="0" algn="r" rtl="0">
              <a:spcBef>
                <a:spcPts val="0"/>
              </a:spcBef>
              <a:buNone/>
              <a:defRPr sz="3200" b="0" i="0" u="none" strike="noStrike" cap="none">
                <a:solidFill>
                  <a:srgbClr val="09304A"/>
                </a:solidFill>
                <a:latin typeface="Century Gothic"/>
                <a:ea typeface="Century Gothic"/>
                <a:cs typeface="Century Gothic"/>
                <a:sym typeface="Century Gothic"/>
              </a:defRPr>
            </a:lvl8pPr>
            <a:lvl9pPr marL="0" marR="0" lvl="8" indent="0" algn="r" rtl="0">
              <a:spcBef>
                <a:spcPts val="0"/>
              </a:spcBef>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helloasso.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gencemicroprojets.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coordinationsud.org/financement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resacoop.org/liste-des-financement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www.onepercentfortheplanet.fr/" TargetMode="External"/><Relationship Id="rId4" Type="http://schemas.openxmlformats.org/officeDocument/2006/relationships/hyperlink" Target="https://www.fondationdefrance.org/fr/annuaire-des-fondations-abrite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associatheque.fr/fr/fiscalite-des-associations/index.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ssociations.gouv.fr/la-fiscalite-exoneration-de-6-manifestations-de-soutien-ou-de-bienfaisance.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ardecheafriquesolidaires.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facebook.com/ardecheafrique.solidaire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txBox="1">
            <a:spLocks noGrp="1"/>
          </p:cNvSpPr>
          <p:nvPr>
            <p:ph type="ctrTitle"/>
          </p:nvPr>
        </p:nvSpPr>
        <p:spPr>
          <a:xfrm>
            <a:off x="1054675" y="573200"/>
            <a:ext cx="8933400" cy="12285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lt1"/>
              </a:buClr>
              <a:buSzPct val="100000"/>
              <a:buFont typeface="Century Gothic"/>
              <a:buNone/>
            </a:pPr>
            <a:r>
              <a:rPr lang="fr-FR" b="1"/>
              <a:t>Module de formation</a:t>
            </a:r>
            <a:endParaRPr b="1"/>
          </a:p>
          <a:p>
            <a:pPr marL="0" lvl="0" indent="0" algn="ctr" rtl="0">
              <a:spcBef>
                <a:spcPts val="0"/>
              </a:spcBef>
              <a:spcAft>
                <a:spcPts val="0"/>
              </a:spcAft>
              <a:buClr>
                <a:schemeClr val="lt1"/>
              </a:buClr>
              <a:buSzPct val="146938"/>
              <a:buFont typeface="Century Gothic"/>
              <a:buNone/>
            </a:pPr>
            <a:r>
              <a:rPr lang="fr-FR" sz="3266" b="1"/>
              <a:t>Fonds propres des associations</a:t>
            </a:r>
            <a:endParaRPr sz="3266" b="1"/>
          </a:p>
        </p:txBody>
      </p:sp>
      <p:sp>
        <p:nvSpPr>
          <p:cNvPr id="144" name="Google Shape;144;p1"/>
          <p:cNvSpPr txBox="1">
            <a:spLocks noGrp="1"/>
          </p:cNvSpPr>
          <p:nvPr>
            <p:ph type="subTitle" idx="1"/>
          </p:nvPr>
        </p:nvSpPr>
        <p:spPr>
          <a:xfrm>
            <a:off x="412511" y="2350731"/>
            <a:ext cx="11367000" cy="36000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SzPct val="80000"/>
              <a:buNone/>
            </a:pPr>
            <a:endParaRPr sz="3500" b="1"/>
          </a:p>
          <a:p>
            <a:pPr marL="0" lvl="0" indent="0" algn="l" rtl="0">
              <a:spcBef>
                <a:spcPts val="0"/>
              </a:spcBef>
              <a:spcAft>
                <a:spcPts val="0"/>
              </a:spcAft>
              <a:buSzPct val="80000"/>
              <a:buNone/>
            </a:pPr>
            <a:r>
              <a:rPr lang="fr-FR" sz="3500" b="1"/>
              <a:t>Obtenir la reconnaissance d’intérêt général</a:t>
            </a:r>
            <a:endParaRPr/>
          </a:p>
          <a:p>
            <a:pPr marL="0" lvl="0" indent="0" algn="l" rtl="0">
              <a:spcBef>
                <a:spcPts val="1142"/>
              </a:spcBef>
              <a:spcAft>
                <a:spcPts val="0"/>
              </a:spcAft>
              <a:buSzPct val="80000"/>
              <a:buNone/>
            </a:pPr>
            <a:r>
              <a:rPr lang="fr-FR" sz="3500" b="1"/>
              <a:t>Chercher des fonds propres</a:t>
            </a:r>
            <a:endParaRPr/>
          </a:p>
          <a:p>
            <a:pPr marL="0" lvl="0" indent="0" algn="l" rtl="0">
              <a:spcBef>
                <a:spcPts val="1142"/>
              </a:spcBef>
              <a:spcAft>
                <a:spcPts val="0"/>
              </a:spcAft>
              <a:buSzPct val="80000"/>
              <a:buNone/>
            </a:pPr>
            <a:r>
              <a:rPr lang="fr-FR" sz="3500" b="1"/>
              <a:t>Financements département, région, Etat</a:t>
            </a:r>
            <a:endParaRPr/>
          </a:p>
          <a:p>
            <a:pPr marL="0" lvl="0" indent="0" algn="l" rtl="0">
              <a:spcBef>
                <a:spcPts val="1142"/>
              </a:spcBef>
              <a:spcAft>
                <a:spcPts val="0"/>
              </a:spcAft>
              <a:buSzPct val="80000"/>
              <a:buNone/>
            </a:pPr>
            <a:r>
              <a:rPr lang="fr-FR" sz="3500" b="1"/>
              <a:t>La fiscalité des associations</a:t>
            </a:r>
            <a:endParaRPr/>
          </a:p>
          <a:p>
            <a:pPr marL="0" lvl="0" indent="0" algn="l" rtl="0">
              <a:spcBef>
                <a:spcPts val="1142"/>
              </a:spcBef>
              <a:spcAft>
                <a:spcPts val="0"/>
              </a:spcAft>
              <a:buSzPct val="80000"/>
              <a:buNone/>
            </a:pPr>
            <a:r>
              <a:rPr lang="fr-FR" sz="3500" b="1"/>
              <a:t>Relation avec les banques</a:t>
            </a:r>
            <a:endParaRPr/>
          </a:p>
          <a:p>
            <a:pPr marL="0" lvl="0" indent="0" algn="l" rtl="0">
              <a:spcBef>
                <a:spcPts val="925"/>
              </a:spcBef>
              <a:spcAft>
                <a:spcPts val="0"/>
              </a:spcAft>
              <a:buSzPct val="79999"/>
              <a:buNone/>
            </a:pPr>
            <a:endParaRPr b="1"/>
          </a:p>
          <a:p>
            <a:pPr marL="0" lvl="0" indent="0" algn="l" rtl="0">
              <a:spcBef>
                <a:spcPts val="925"/>
              </a:spcBef>
              <a:spcAft>
                <a:spcPts val="0"/>
              </a:spcAft>
              <a:buSzPct val="79999"/>
              <a:buNone/>
            </a:pPr>
            <a:r>
              <a:rPr lang="fr-FR" b="1"/>
              <a:t>Commission expertise AAS - Roland Arnoux (AAS) </a:t>
            </a:r>
            <a:endParaRPr/>
          </a:p>
          <a:p>
            <a:pPr marL="0" lvl="0" indent="0" algn="r" rtl="0">
              <a:spcBef>
                <a:spcPts val="925"/>
              </a:spcBef>
              <a:spcAft>
                <a:spcPts val="0"/>
              </a:spcAft>
              <a:buSzPct val="79999"/>
              <a:buNone/>
            </a:pPr>
            <a:r>
              <a:rPr lang="fr-FR" b="1"/>
              <a:t>juin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0"/>
          <p:cNvSpPr txBox="1"/>
          <p:nvPr/>
        </p:nvSpPr>
        <p:spPr>
          <a:xfrm>
            <a:off x="352926" y="1151617"/>
            <a:ext cx="11486100" cy="4155900"/>
          </a:xfrm>
          <a:prstGeom prst="rect">
            <a:avLst/>
          </a:prstGeom>
          <a:noFill/>
          <a:ln>
            <a:noFill/>
          </a:ln>
        </p:spPr>
        <p:txBody>
          <a:bodyPr spcFirstLastPara="1" wrap="square" lIns="91425" tIns="45700" rIns="91425" bIns="45700" anchor="t" anchorCtr="0">
            <a:spAutoFit/>
          </a:bodyPr>
          <a:lstStyle/>
          <a:p>
            <a:pPr marL="457200" marR="0" lvl="0" indent="-3810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Montant de la somme versée : en chiffres et en lettres</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457200" marR="0" lvl="0" indent="-3810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Nature du versement : chèque, virement, abandon de frais</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457200" marR="0" lvl="0" indent="-3810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Signature d’une personne habilitée : Signature du président ou le trésorier de l’association. </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457200" marR="0" lvl="0" indent="-3810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La signature peut être imprimée ou apposée à l’aide d’un tampon ou scannée.</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457200" marR="0" lvl="0" indent="-3810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Les reçus peuvent être envoyés par courrier ou par mail. </a:t>
            </a:r>
            <a:endParaRPr sz="2400" i="0" u="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1"/>
          <p:cNvPicPr preferRelativeResize="0"/>
          <p:nvPr/>
        </p:nvPicPr>
        <p:blipFill rotWithShape="1">
          <a:blip r:embed="rId3">
            <a:alphaModFix/>
          </a:blip>
          <a:srcRect/>
          <a:stretch/>
        </p:blipFill>
        <p:spPr>
          <a:xfrm>
            <a:off x="3672894" y="0"/>
            <a:ext cx="4846211"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p:nvPr/>
        </p:nvSpPr>
        <p:spPr>
          <a:xfrm>
            <a:off x="3053751" y="2771594"/>
            <a:ext cx="6107502"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Century Gothic"/>
              <a:buNone/>
            </a:pPr>
            <a:r>
              <a:rPr lang="fr-FR" sz="4000" b="1" i="0" u="none" strike="noStrike" cap="none">
                <a:solidFill>
                  <a:srgbClr val="FFFFFF"/>
                </a:solidFill>
                <a:latin typeface="Century Gothic"/>
                <a:ea typeface="Century Gothic"/>
                <a:cs typeface="Century Gothic"/>
                <a:sym typeface="Century Gothic"/>
              </a:rPr>
              <a:t>DEVELOPPER LES FONDS PROPRES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p:nvPr/>
        </p:nvSpPr>
        <p:spPr>
          <a:xfrm>
            <a:off x="362309" y="95534"/>
            <a:ext cx="11702312" cy="51398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32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fr-FR" sz="4000" b="1">
                <a:solidFill>
                  <a:schemeClr val="lt1"/>
                </a:solidFill>
                <a:latin typeface="Century Gothic"/>
                <a:ea typeface="Century Gothic"/>
                <a:cs typeface="Century Gothic"/>
                <a:sym typeface="Century Gothic"/>
              </a:rPr>
              <a:t>LES COTISATIONS : </a:t>
            </a:r>
            <a:endParaRPr/>
          </a:p>
          <a:p>
            <a:pPr marL="0" marR="0" lvl="0" indent="0" algn="l" rtl="0">
              <a:spcBef>
                <a:spcPts val="0"/>
              </a:spcBef>
              <a:spcAft>
                <a:spcPts val="0"/>
              </a:spcAft>
              <a:buNone/>
            </a:pPr>
            <a:endParaRPr sz="32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-&gt; fixe</a:t>
            </a:r>
            <a:endParaRPr/>
          </a:p>
          <a:p>
            <a:pPr marL="457200" marR="0" lvl="0" indent="-304800" algn="l" rtl="0">
              <a:spcBef>
                <a:spcPts val="0"/>
              </a:spcBef>
              <a:spcAft>
                <a:spcPts val="0"/>
              </a:spcAft>
              <a:buClr>
                <a:schemeClr val="lt1"/>
              </a:buClr>
              <a:buSzPts val="2400"/>
              <a:buFont typeface="Arial"/>
              <a:buNone/>
            </a:pPr>
            <a:endParaRPr sz="24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Utilisée par la plupart des associations</a:t>
            </a:r>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Avantage - inconvénient</a:t>
            </a:r>
            <a:endParaRPr/>
          </a:p>
          <a:p>
            <a:pPr marL="285750" marR="0" lvl="0" indent="-133350" algn="l" rtl="0">
              <a:spcBef>
                <a:spcPts val="0"/>
              </a:spcBef>
              <a:spcAft>
                <a:spcPts val="0"/>
              </a:spcAft>
              <a:buClr>
                <a:schemeClr val="lt1"/>
              </a:buClr>
              <a:buSzPts val="2400"/>
              <a:buFont typeface="Arial"/>
              <a:buNone/>
            </a:pPr>
            <a:endParaRPr sz="24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-&gt; libre </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 avantage – inconvénient</a:t>
            </a:r>
            <a:endParaRPr/>
          </a:p>
          <a:p>
            <a:pPr marL="0" marR="0" lvl="0" indent="0" algn="l" rtl="0">
              <a:spcBef>
                <a:spcPts val="0"/>
              </a:spcBef>
              <a:spcAft>
                <a:spcPts val="0"/>
              </a:spcAft>
              <a:buNone/>
            </a:pPr>
            <a:endParaRPr sz="3200" b="1">
              <a:solidFill>
                <a:schemeClr val="lt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4"/>
          <p:cNvSpPr txBox="1"/>
          <p:nvPr/>
        </p:nvSpPr>
        <p:spPr>
          <a:xfrm>
            <a:off x="321931" y="548586"/>
            <a:ext cx="11548200" cy="631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000" b="1">
                <a:solidFill>
                  <a:schemeClr val="lt1"/>
                </a:solidFill>
                <a:latin typeface="Century Gothic"/>
                <a:ea typeface="Century Gothic"/>
                <a:cs typeface="Century Gothic"/>
                <a:sym typeface="Century Gothic"/>
              </a:rPr>
              <a:t>LES DONS auprès des adhérents</a:t>
            </a:r>
            <a:endParaRPr/>
          </a:p>
          <a:p>
            <a:pPr marL="0" marR="0" lvl="0" indent="0" algn="ctr" rtl="0">
              <a:spcBef>
                <a:spcPts val="0"/>
              </a:spcBef>
              <a:spcAft>
                <a:spcPts val="0"/>
              </a:spcAft>
              <a:buNone/>
            </a:pPr>
            <a:endParaRPr sz="40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En complément des cotisations</a:t>
            </a:r>
            <a:endParaRPr/>
          </a:p>
          <a:p>
            <a:pPr marL="914400" marR="0" lvl="1" indent="-457200" algn="l" rtl="0">
              <a:spcBef>
                <a:spcPts val="0"/>
              </a:spcBef>
              <a:spcAft>
                <a:spcPts val="0"/>
              </a:spcAft>
              <a:buClr>
                <a:schemeClr val="lt1"/>
              </a:buClr>
              <a:buSzPts val="2400"/>
              <a:buFont typeface="Arial"/>
              <a:buChar char="•"/>
            </a:pPr>
            <a:r>
              <a:rPr lang="fr-FR" sz="2400" b="0" i="0" u="none" strike="noStrike" cap="none">
                <a:solidFill>
                  <a:schemeClr val="lt1"/>
                </a:solidFill>
                <a:latin typeface="Century Gothic"/>
                <a:ea typeface="Century Gothic"/>
                <a:cs typeface="Century Gothic"/>
                <a:sym typeface="Century Gothic"/>
              </a:rPr>
              <a:t>à proposer dans le bulletin d’adhésion pour les associations qui pratiquent la cotisation fixe annuelle</a:t>
            </a:r>
            <a:endParaRPr/>
          </a:p>
          <a:p>
            <a:pPr marL="914400" marR="0" lvl="1" indent="-304800" algn="l" rtl="0">
              <a:spcBef>
                <a:spcPts val="0"/>
              </a:spcBef>
              <a:spcAft>
                <a:spcPts val="0"/>
              </a:spcAft>
              <a:buClr>
                <a:schemeClr val="lt1"/>
              </a:buClr>
              <a:buSzPts val="2400"/>
              <a:buFont typeface="Arial"/>
              <a:buNone/>
            </a:pPr>
            <a:endParaRPr sz="2400" b="0" i="0" u="none" strike="noStrike" cap="none">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Fiscalement : pas de différence entre cotisation et dons</a:t>
            </a:r>
            <a:endParaRPr/>
          </a:p>
          <a:p>
            <a:pPr marL="914400" marR="0" lvl="1" indent="-457200" algn="l" rtl="0">
              <a:spcBef>
                <a:spcPts val="0"/>
              </a:spcBef>
              <a:spcAft>
                <a:spcPts val="0"/>
              </a:spcAft>
              <a:buClr>
                <a:schemeClr val="lt1"/>
              </a:buClr>
              <a:buSzPts val="2400"/>
              <a:buFont typeface="Arial"/>
              <a:buChar char="•"/>
            </a:pPr>
            <a:r>
              <a:rPr lang="fr-FR" sz="2400" b="0" i="0" u="none" strike="noStrike" cap="none">
                <a:solidFill>
                  <a:schemeClr val="lt1"/>
                </a:solidFill>
                <a:latin typeface="Century Gothic"/>
                <a:ea typeface="Century Gothic"/>
                <a:cs typeface="Century Gothic"/>
                <a:sym typeface="Century Gothic"/>
              </a:rPr>
              <a:t>Reçu fiscal délivré si association reconnue</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A utiliser par exemple pour des campagnes spécifiques :</a:t>
            </a:r>
            <a:endParaRPr/>
          </a:p>
          <a:p>
            <a:pPr marL="914400" marR="0" lvl="1" indent="-457200" algn="l" rtl="0">
              <a:spcBef>
                <a:spcPts val="0"/>
              </a:spcBef>
              <a:spcAft>
                <a:spcPts val="0"/>
              </a:spcAft>
              <a:buClr>
                <a:schemeClr val="lt1"/>
              </a:buClr>
              <a:buSzPts val="2400"/>
              <a:buFont typeface="Arial"/>
              <a:buChar char="•"/>
            </a:pPr>
            <a:r>
              <a:rPr lang="fr-FR" sz="2400" b="0" i="0" u="none" strike="noStrike" cap="none">
                <a:solidFill>
                  <a:schemeClr val="lt1"/>
                </a:solidFill>
                <a:latin typeface="Century Gothic"/>
                <a:ea typeface="Century Gothic"/>
                <a:cs typeface="Century Gothic"/>
                <a:sym typeface="Century Gothic"/>
              </a:rPr>
              <a:t>Projet de développement </a:t>
            </a:r>
            <a:endParaRPr/>
          </a:p>
          <a:p>
            <a:pPr marL="914400" marR="0" lvl="1" indent="-457200" algn="l" rtl="0">
              <a:spcBef>
                <a:spcPts val="0"/>
              </a:spcBef>
              <a:spcAft>
                <a:spcPts val="0"/>
              </a:spcAft>
              <a:buClr>
                <a:schemeClr val="lt1"/>
              </a:buClr>
              <a:buSzPts val="2400"/>
              <a:buFont typeface="Arial"/>
              <a:buChar char="•"/>
            </a:pPr>
            <a:r>
              <a:rPr lang="fr-FR" sz="2400" b="0" i="0" u="none" strike="noStrike" cap="none">
                <a:solidFill>
                  <a:schemeClr val="lt1"/>
                </a:solidFill>
                <a:latin typeface="Century Gothic"/>
                <a:ea typeface="Century Gothic"/>
                <a:cs typeface="Century Gothic"/>
                <a:sym typeface="Century Gothic"/>
              </a:rPr>
              <a:t>Aide ponctuelle : aide santé, alimentaire, aide à manifestation</a:t>
            </a:r>
            <a:endParaRPr/>
          </a:p>
          <a:p>
            <a:pPr marL="914400" marR="0" lvl="1" indent="-279400" algn="l" rtl="0">
              <a:spcBef>
                <a:spcPts val="0"/>
              </a:spcBef>
              <a:spcAft>
                <a:spcPts val="0"/>
              </a:spcAft>
              <a:buClr>
                <a:schemeClr val="lt1"/>
              </a:buClr>
              <a:buSzPts val="2800"/>
              <a:buFont typeface="Arial"/>
              <a:buNone/>
            </a:pPr>
            <a:endParaRPr sz="2800" b="1" i="0" u="none" strike="noStrike" cap="none">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800" b="1">
              <a:solidFill>
                <a:schemeClr val="lt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5"/>
          <p:cNvSpPr/>
          <p:nvPr/>
        </p:nvSpPr>
        <p:spPr>
          <a:xfrm>
            <a:off x="388705" y="420629"/>
            <a:ext cx="11414700" cy="5416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000" b="1" dirty="0">
                <a:solidFill>
                  <a:schemeClr val="lt1"/>
                </a:solidFill>
                <a:latin typeface="Century Gothic"/>
                <a:ea typeface="Century Gothic"/>
                <a:cs typeface="Century Gothic"/>
                <a:sym typeface="Century Gothic"/>
              </a:rPr>
              <a:t>RECETTES provenant de MANIFESTATIONS</a:t>
            </a:r>
            <a:endParaRPr dirty="0"/>
          </a:p>
          <a:p>
            <a:pPr marL="0" marR="0" lvl="0" indent="0" algn="ctr" rtl="0">
              <a:spcBef>
                <a:spcPts val="0"/>
              </a:spcBef>
              <a:spcAft>
                <a:spcPts val="0"/>
              </a:spcAft>
              <a:buNone/>
            </a:pPr>
            <a:endParaRPr sz="1800" b="1" dirty="0">
              <a:solidFill>
                <a:schemeClr val="lt1"/>
              </a:solidFill>
              <a:latin typeface="Roboto"/>
              <a:ea typeface="Roboto"/>
              <a:cs typeface="Roboto"/>
              <a:sym typeface="Roboto"/>
            </a:endParaRPr>
          </a:p>
          <a:p>
            <a:pPr marL="0" marR="0" lvl="0" indent="0" algn="l" rtl="0">
              <a:spcBef>
                <a:spcPts val="0"/>
              </a:spcBef>
              <a:spcAft>
                <a:spcPts val="0"/>
              </a:spcAft>
              <a:buNone/>
            </a:pPr>
            <a:endParaRPr sz="2400" b="1" dirty="0">
              <a:solidFill>
                <a:schemeClr val="lt1"/>
              </a:solidFill>
              <a:latin typeface="Roboto"/>
              <a:ea typeface="Roboto"/>
              <a:cs typeface="Roboto"/>
              <a:sym typeface="Roboto"/>
            </a:endParaRPr>
          </a:p>
          <a:p>
            <a:pPr marL="0" marR="0" lvl="0" indent="0" algn="l" rtl="0">
              <a:spcBef>
                <a:spcPts val="0"/>
              </a:spcBef>
              <a:spcAft>
                <a:spcPts val="0"/>
              </a:spcAft>
              <a:buNone/>
            </a:pPr>
            <a:r>
              <a:rPr lang="fr-FR" sz="2400" dirty="0">
                <a:solidFill>
                  <a:schemeClr val="lt1"/>
                </a:solidFill>
                <a:latin typeface="Century Gothic"/>
                <a:ea typeface="Century Gothic"/>
                <a:cs typeface="Century Gothic"/>
                <a:sym typeface="Century Gothic"/>
              </a:rPr>
              <a:t>Manifestations: droits d’entrée, ventes diverses, billetterie…</a:t>
            </a:r>
            <a:endParaRPr dirty="0"/>
          </a:p>
          <a:p>
            <a:pPr marL="0" marR="0" lvl="0" indent="0" algn="l" rtl="0">
              <a:spcBef>
                <a:spcPts val="0"/>
              </a:spcBef>
              <a:spcAft>
                <a:spcPts val="0"/>
              </a:spcAft>
              <a:buNone/>
            </a:pPr>
            <a:endParaRPr sz="240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400" dirty="0">
              <a:solidFill>
                <a:schemeClr val="lt1"/>
              </a:solidFill>
              <a:latin typeface="Century Gothic"/>
              <a:ea typeface="Century Gothic"/>
              <a:cs typeface="Century Gothic"/>
              <a:sym typeface="Century Gothic"/>
            </a:endParaRPr>
          </a:p>
          <a:p>
            <a:pPr marL="342900" marR="0" lvl="0" indent="-342900" algn="l" rtl="0">
              <a:spcBef>
                <a:spcPts val="0"/>
              </a:spcBef>
              <a:spcAft>
                <a:spcPts val="0"/>
              </a:spcAft>
              <a:buClr>
                <a:schemeClr val="lt1"/>
              </a:buClr>
              <a:buSzPts val="2400"/>
              <a:buFont typeface="Century Gothic"/>
              <a:buChar char="-"/>
            </a:pPr>
            <a:r>
              <a:rPr lang="fr-FR" sz="2400" dirty="0">
                <a:solidFill>
                  <a:schemeClr val="lt1"/>
                </a:solidFill>
                <a:latin typeface="Century Gothic"/>
                <a:ea typeface="Century Gothic"/>
                <a:cs typeface="Century Gothic"/>
                <a:sym typeface="Century Gothic"/>
              </a:rPr>
              <a:t>Fiscalement limitées à 6 par an</a:t>
            </a:r>
            <a:endParaRPr dirty="0"/>
          </a:p>
          <a:p>
            <a:pPr marL="800100" marR="0" lvl="1" indent="-342900" algn="l" rtl="0">
              <a:spcBef>
                <a:spcPts val="0"/>
              </a:spcBef>
              <a:spcAft>
                <a:spcPts val="0"/>
              </a:spcAft>
              <a:buClr>
                <a:schemeClr val="lt1"/>
              </a:buClr>
              <a:buSzPts val="2400"/>
              <a:buFont typeface="Century Gothic"/>
              <a:buChar char="-"/>
            </a:pPr>
            <a:r>
              <a:rPr lang="fr-FR" sz="2400" b="0" i="0" u="none" strike="noStrike" cap="none" dirty="0">
                <a:solidFill>
                  <a:schemeClr val="lt1"/>
                </a:solidFill>
                <a:latin typeface="Century Gothic"/>
                <a:ea typeface="Century Gothic"/>
                <a:cs typeface="Century Gothic"/>
                <a:sym typeface="Century Gothic"/>
              </a:rPr>
              <a:t>Au dessus : bénéfices imposés à la TVA</a:t>
            </a:r>
            <a:endParaRPr dirty="0"/>
          </a:p>
          <a:p>
            <a:pPr marL="800100" marR="0" lvl="1" indent="-190500" algn="l" rtl="0">
              <a:spcBef>
                <a:spcPts val="0"/>
              </a:spcBef>
              <a:spcAft>
                <a:spcPts val="0"/>
              </a:spcAft>
              <a:buClr>
                <a:schemeClr val="lt1"/>
              </a:buClr>
              <a:buSzPts val="2400"/>
              <a:buFont typeface="Century Gothic"/>
              <a:buNone/>
            </a:pPr>
            <a:endParaRPr sz="2400" b="0" i="0" u="none" strike="noStrike" cap="none" dirty="0">
              <a:solidFill>
                <a:schemeClr val="lt1"/>
              </a:solidFill>
              <a:latin typeface="Century Gothic"/>
              <a:ea typeface="Century Gothic"/>
              <a:cs typeface="Century Gothic"/>
              <a:sym typeface="Century Gothic"/>
            </a:endParaRPr>
          </a:p>
          <a:p>
            <a:pPr marL="342900" marR="0" lvl="0" indent="-342900" algn="l" rtl="0">
              <a:spcBef>
                <a:spcPts val="0"/>
              </a:spcBef>
              <a:spcAft>
                <a:spcPts val="0"/>
              </a:spcAft>
              <a:buClr>
                <a:schemeClr val="lt1"/>
              </a:buClr>
              <a:buSzPts val="2400"/>
              <a:buFont typeface="Century Gothic"/>
              <a:buChar char="-"/>
            </a:pPr>
            <a:r>
              <a:rPr lang="fr-FR" sz="2400" dirty="0">
                <a:solidFill>
                  <a:schemeClr val="lt1"/>
                </a:solidFill>
                <a:latin typeface="Century Gothic"/>
                <a:ea typeface="Century Gothic"/>
                <a:cs typeface="Century Gothic"/>
                <a:sym typeface="Century Gothic"/>
              </a:rPr>
              <a:t>Si plus </a:t>
            </a:r>
            <a:r>
              <a:rPr lang="fr-FR" sz="2400">
                <a:solidFill>
                  <a:schemeClr val="lt1"/>
                </a:solidFill>
                <a:latin typeface="Century Gothic"/>
                <a:ea typeface="Century Gothic"/>
                <a:cs typeface="Century Gothic"/>
                <a:sym typeface="Century Gothic"/>
              </a:rPr>
              <a:t>de 6, des </a:t>
            </a:r>
            <a:r>
              <a:rPr lang="fr-FR" sz="2400" dirty="0">
                <a:solidFill>
                  <a:schemeClr val="lt1"/>
                </a:solidFill>
                <a:latin typeface="Century Gothic"/>
                <a:ea typeface="Century Gothic"/>
                <a:cs typeface="Century Gothic"/>
                <a:sym typeface="Century Gothic"/>
              </a:rPr>
              <a:t>solutions</a:t>
            </a:r>
            <a:endParaRPr dirty="0"/>
          </a:p>
          <a:p>
            <a:pPr marL="0" marR="0" lvl="0" indent="0" algn="l" rtl="0">
              <a:spcBef>
                <a:spcPts val="0"/>
              </a:spcBef>
              <a:spcAft>
                <a:spcPts val="0"/>
              </a:spcAft>
              <a:buNone/>
            </a:pPr>
            <a:endParaRPr sz="2400" dirty="0">
              <a:solidFill>
                <a:schemeClr val="lt1"/>
              </a:solidFill>
              <a:latin typeface="Century Gothic"/>
              <a:ea typeface="Century Gothic"/>
              <a:cs typeface="Century Gothic"/>
              <a:sym typeface="Century Gothic"/>
            </a:endParaRPr>
          </a:p>
          <a:p>
            <a:pPr marL="800100" marR="0" lvl="1" indent="-342900" algn="l" rtl="0">
              <a:spcBef>
                <a:spcPts val="0"/>
              </a:spcBef>
              <a:spcAft>
                <a:spcPts val="0"/>
              </a:spcAft>
              <a:buClr>
                <a:schemeClr val="lt1"/>
              </a:buClr>
              <a:buSzPts val="2400"/>
              <a:buFont typeface="Arial"/>
              <a:buChar char="•"/>
            </a:pPr>
            <a:r>
              <a:rPr lang="fr-FR" sz="2400" b="0" i="0" u="none" strike="noStrike" cap="none" dirty="0">
                <a:solidFill>
                  <a:schemeClr val="lt1"/>
                </a:solidFill>
                <a:latin typeface="Century Gothic"/>
                <a:ea typeface="Century Gothic"/>
                <a:cs typeface="Century Gothic"/>
                <a:sym typeface="Century Gothic"/>
              </a:rPr>
              <a:t>Concert au « chapeau »</a:t>
            </a:r>
            <a:endParaRPr dirty="0"/>
          </a:p>
          <a:p>
            <a:pPr marL="800100" marR="0" lvl="1" indent="-342900" algn="l" rtl="0">
              <a:spcBef>
                <a:spcPts val="0"/>
              </a:spcBef>
              <a:spcAft>
                <a:spcPts val="0"/>
              </a:spcAft>
              <a:buClr>
                <a:schemeClr val="lt1"/>
              </a:buClr>
              <a:buSzPts val="2400"/>
              <a:buFont typeface="Arial"/>
              <a:buChar char="•"/>
            </a:pPr>
            <a:r>
              <a:rPr lang="fr-FR" sz="2400" b="0" i="0" u="none" strike="noStrike" cap="none" dirty="0">
                <a:solidFill>
                  <a:schemeClr val="lt1"/>
                </a:solidFill>
                <a:latin typeface="Century Gothic"/>
                <a:ea typeface="Century Gothic"/>
                <a:cs typeface="Century Gothic"/>
                <a:sym typeface="Century Gothic"/>
              </a:rPr>
              <a:t>Gratuité et appel aux dons</a:t>
            </a:r>
            <a:endParaRPr dirty="0"/>
          </a:p>
          <a:p>
            <a:pPr marL="800100" marR="0" lvl="1" indent="-190500" algn="l" rtl="0">
              <a:spcBef>
                <a:spcPts val="0"/>
              </a:spcBef>
              <a:spcAft>
                <a:spcPts val="0"/>
              </a:spcAft>
              <a:buClr>
                <a:schemeClr val="lt1"/>
              </a:buClr>
              <a:buSzPts val="2400"/>
              <a:buFont typeface="Arial"/>
              <a:buNone/>
            </a:pPr>
            <a:endParaRPr sz="2400" b="1" i="0" u="none" strike="noStrike" cap="none" dirty="0">
              <a:solidFill>
                <a:srgbClr val="333333"/>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6"/>
          <p:cNvSpPr txBox="1"/>
          <p:nvPr/>
        </p:nvSpPr>
        <p:spPr>
          <a:xfrm>
            <a:off x="121575" y="351228"/>
            <a:ext cx="11948700" cy="615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000" b="1">
                <a:solidFill>
                  <a:schemeClr val="lt1"/>
                </a:solidFill>
                <a:latin typeface="Century Gothic"/>
                <a:ea typeface="Century Gothic"/>
                <a:cs typeface="Century Gothic"/>
                <a:sym typeface="Century Gothic"/>
              </a:rPr>
              <a:t>APPEL aux DONS auprès du Public</a:t>
            </a:r>
            <a:endParaRPr/>
          </a:p>
          <a:p>
            <a:pPr marL="457200" marR="0" lvl="1" indent="0" algn="l" rtl="0">
              <a:spcBef>
                <a:spcPts val="0"/>
              </a:spcBef>
              <a:spcAft>
                <a:spcPts val="0"/>
              </a:spcAft>
              <a:buNone/>
            </a:pPr>
            <a:endParaRPr sz="2800" b="1" i="0" u="none" strike="noStrike" cap="none">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800">
                <a:solidFill>
                  <a:schemeClr val="lt1"/>
                </a:solidFill>
                <a:latin typeface="Century Gothic"/>
                <a:ea typeface="Century Gothic"/>
                <a:cs typeface="Century Gothic"/>
                <a:sym typeface="Century Gothic"/>
              </a:rPr>
              <a:t>Fiscalement : pas de différence entre cotisation et dons</a:t>
            </a:r>
            <a:endParaRPr/>
          </a:p>
          <a:p>
            <a:pPr marL="457200" marR="0" lvl="1" indent="0" algn="l" rtl="0">
              <a:spcBef>
                <a:spcPts val="0"/>
              </a:spcBef>
              <a:spcAft>
                <a:spcPts val="0"/>
              </a:spcAft>
              <a:buNone/>
            </a:pPr>
            <a:r>
              <a:rPr lang="fr-FR" sz="2800" b="0" i="0" u="none" strike="noStrike" cap="none">
                <a:solidFill>
                  <a:schemeClr val="lt1"/>
                </a:solidFill>
                <a:latin typeface="Century Gothic"/>
                <a:ea typeface="Century Gothic"/>
                <a:cs typeface="Century Gothic"/>
                <a:sym typeface="Century Gothic"/>
              </a:rPr>
              <a:t>                   Reçu fiscal délivré si association reconnue</a:t>
            </a:r>
            <a:endParaRPr/>
          </a:p>
          <a:p>
            <a:pPr marL="0" marR="0" lvl="0" indent="0" algn="l" rtl="0">
              <a:spcBef>
                <a:spcPts val="0"/>
              </a:spcBef>
              <a:spcAft>
                <a:spcPts val="0"/>
              </a:spcAft>
              <a:buNone/>
            </a:pPr>
            <a:endParaRPr sz="2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800">
                <a:solidFill>
                  <a:schemeClr val="lt1"/>
                </a:solidFill>
                <a:latin typeface="Century Gothic"/>
                <a:ea typeface="Century Gothic"/>
                <a:cs typeface="Century Gothic"/>
                <a:sym typeface="Century Gothic"/>
              </a:rPr>
              <a:t>A utiliser par exemple pour des campagnes spécifiques :</a:t>
            </a:r>
            <a:endParaRPr/>
          </a:p>
          <a:p>
            <a:pPr marL="914400" marR="0" lvl="1" indent="-457200" algn="l" rtl="0">
              <a:spcBef>
                <a:spcPts val="0"/>
              </a:spcBef>
              <a:spcAft>
                <a:spcPts val="0"/>
              </a:spcAft>
              <a:buClr>
                <a:schemeClr val="lt1"/>
              </a:buClr>
              <a:buSzPts val="2800"/>
              <a:buFont typeface="Arial"/>
              <a:buChar char="•"/>
            </a:pPr>
            <a:r>
              <a:rPr lang="fr-FR" sz="2800" b="0" i="0" u="none" strike="noStrike" cap="none">
                <a:solidFill>
                  <a:schemeClr val="lt1"/>
                </a:solidFill>
                <a:latin typeface="Century Gothic"/>
                <a:ea typeface="Century Gothic"/>
                <a:cs typeface="Century Gothic"/>
                <a:sym typeface="Century Gothic"/>
              </a:rPr>
              <a:t>Projet de développement </a:t>
            </a:r>
            <a:endParaRPr/>
          </a:p>
          <a:p>
            <a:pPr marL="914400" marR="0" lvl="1" indent="-457200" algn="l" rtl="0">
              <a:spcBef>
                <a:spcPts val="0"/>
              </a:spcBef>
              <a:spcAft>
                <a:spcPts val="0"/>
              </a:spcAft>
              <a:buClr>
                <a:schemeClr val="lt1"/>
              </a:buClr>
              <a:buSzPts val="2800"/>
              <a:buFont typeface="Arial"/>
              <a:buChar char="•"/>
            </a:pPr>
            <a:r>
              <a:rPr lang="fr-FR" sz="2800" b="0" i="0" u="none" strike="noStrike" cap="none">
                <a:solidFill>
                  <a:schemeClr val="lt1"/>
                </a:solidFill>
                <a:latin typeface="Century Gothic"/>
                <a:ea typeface="Century Gothic"/>
                <a:cs typeface="Century Gothic"/>
                <a:sym typeface="Century Gothic"/>
              </a:rPr>
              <a:t>Aide ponctuelle : aide santé, alimentaire, aide à manifestation</a:t>
            </a:r>
            <a:endParaRPr/>
          </a:p>
          <a:p>
            <a:pPr marL="914400" marR="0" lvl="1" indent="-279400" algn="l" rtl="0">
              <a:spcBef>
                <a:spcPts val="0"/>
              </a:spcBef>
              <a:spcAft>
                <a:spcPts val="0"/>
              </a:spcAft>
              <a:buClr>
                <a:schemeClr val="lt1"/>
              </a:buClr>
              <a:buSzPts val="2800"/>
              <a:buFont typeface="Arial"/>
              <a:buNone/>
            </a:pPr>
            <a:endParaRPr sz="2800" b="0" i="0" u="none" strike="noStrike" cap="none">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800">
                <a:solidFill>
                  <a:schemeClr val="lt1"/>
                </a:solidFill>
                <a:latin typeface="Century Gothic"/>
                <a:ea typeface="Century Gothic"/>
                <a:cs typeface="Century Gothic"/>
                <a:sym typeface="Century Gothic"/>
              </a:rPr>
              <a:t>Conditions pour faire appel « à la générosité publique »</a:t>
            </a:r>
            <a:endParaRPr/>
          </a:p>
          <a:p>
            <a:pPr marL="914400" marR="0" lvl="1" indent="-457200" algn="l" rtl="0">
              <a:spcBef>
                <a:spcPts val="0"/>
              </a:spcBef>
              <a:spcAft>
                <a:spcPts val="0"/>
              </a:spcAft>
              <a:buClr>
                <a:schemeClr val="lt1"/>
              </a:buClr>
              <a:buSzPts val="2800"/>
              <a:buFont typeface="Arial"/>
              <a:buChar char="•"/>
            </a:pPr>
            <a:r>
              <a:rPr lang="fr-FR" sz="2800" b="0" i="0" u="none" strike="noStrike" cap="none">
                <a:solidFill>
                  <a:schemeClr val="lt1"/>
                </a:solidFill>
                <a:latin typeface="Century Gothic"/>
                <a:ea typeface="Century Gothic"/>
                <a:cs typeface="Century Gothic"/>
                <a:sym typeface="Century Gothic"/>
              </a:rPr>
              <a:t>Prévoir cette forme de dons dans les statuts (le prévoir lors de votre prochaine AG – faire une AG Extraordinaire</a:t>
            </a:r>
            <a:endParaRPr/>
          </a:p>
          <a:p>
            <a:pPr marL="914400" marR="0" lvl="1" indent="-457200" algn="l" rtl="0">
              <a:spcBef>
                <a:spcPts val="0"/>
              </a:spcBef>
              <a:spcAft>
                <a:spcPts val="0"/>
              </a:spcAft>
              <a:buClr>
                <a:schemeClr val="lt1"/>
              </a:buClr>
              <a:buSzPts val="2800"/>
              <a:buFont typeface="Arial"/>
              <a:buChar char="•"/>
            </a:pPr>
            <a:r>
              <a:rPr lang="fr-FR" sz="2800" b="0" i="0" u="none" strike="noStrike" cap="none">
                <a:solidFill>
                  <a:schemeClr val="lt1"/>
                </a:solidFill>
                <a:latin typeface="Century Gothic"/>
                <a:ea typeface="Century Gothic"/>
                <a:cs typeface="Century Gothic"/>
                <a:sym typeface="Century Gothic"/>
              </a:rPr>
              <a:t>Agrément de la Préfecture </a:t>
            </a:r>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7"/>
          <p:cNvSpPr txBox="1"/>
          <p:nvPr/>
        </p:nvSpPr>
        <p:spPr>
          <a:xfrm>
            <a:off x="308224" y="123291"/>
            <a:ext cx="11568701" cy="61247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000" b="1">
                <a:solidFill>
                  <a:schemeClr val="lt1"/>
                </a:solidFill>
                <a:latin typeface="Century Gothic"/>
                <a:ea typeface="Century Gothic"/>
                <a:cs typeface="Century Gothic"/>
                <a:sym typeface="Century Gothic"/>
              </a:rPr>
              <a:t>DONS : APPEL A LA GENEROSITE PUBLIQUE</a:t>
            </a:r>
            <a:endParaRPr/>
          </a:p>
          <a:p>
            <a:pPr marL="0" marR="0" lvl="0" indent="0" algn="ctr" rtl="0">
              <a:spcBef>
                <a:spcPts val="0"/>
              </a:spcBef>
              <a:spcAft>
                <a:spcPts val="0"/>
              </a:spcAft>
              <a:buNone/>
            </a:pPr>
            <a:r>
              <a:rPr lang="fr-FR" sz="4000" b="1">
                <a:solidFill>
                  <a:schemeClr val="lt1"/>
                </a:solidFill>
                <a:latin typeface="Century Gothic"/>
                <a:ea typeface="Century Gothic"/>
                <a:cs typeface="Century Gothic"/>
                <a:sym typeface="Century Gothic"/>
              </a:rPr>
              <a:t>Les PLATEFORMES PARTICIPATIVES</a:t>
            </a:r>
            <a:endParaRPr/>
          </a:p>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600">
                <a:solidFill>
                  <a:schemeClr val="lt1"/>
                </a:solidFill>
                <a:latin typeface="Century Gothic"/>
                <a:ea typeface="Century Gothic"/>
                <a:cs typeface="Century Gothic"/>
                <a:sym typeface="Century Gothic"/>
              </a:rPr>
              <a:t>Elles sont nombreuses aujourd’hui .    </a:t>
            </a:r>
            <a:endParaRPr/>
          </a:p>
          <a:p>
            <a:pPr marL="0" marR="0" lvl="0" indent="0" algn="l" rtl="0">
              <a:spcBef>
                <a:spcPts val="0"/>
              </a:spcBef>
              <a:spcAft>
                <a:spcPts val="0"/>
              </a:spcAft>
              <a:buNone/>
            </a:pPr>
            <a:r>
              <a:rPr lang="fr-FR" sz="2600">
                <a:solidFill>
                  <a:schemeClr val="lt1"/>
                </a:solidFill>
                <a:latin typeface="Century Gothic"/>
                <a:ea typeface="Century Gothic"/>
                <a:cs typeface="Century Gothic"/>
                <a:sym typeface="Century Gothic"/>
              </a:rPr>
              <a:t>Mais faire le bon choix!</a:t>
            </a:r>
            <a:endParaRPr/>
          </a:p>
          <a:p>
            <a:pPr marL="0" marR="0" lvl="0" indent="0" algn="l" rtl="0">
              <a:spcBef>
                <a:spcPts val="0"/>
              </a:spcBef>
              <a:spcAft>
                <a:spcPts val="0"/>
              </a:spcAft>
              <a:buNone/>
            </a:pPr>
            <a:endParaRPr sz="2600">
              <a:solidFill>
                <a:schemeClr val="lt1"/>
              </a:solidFill>
              <a:latin typeface="Century Gothic"/>
              <a:ea typeface="Century Gothic"/>
              <a:cs typeface="Century Gothic"/>
              <a:sym typeface="Century Gothic"/>
            </a:endParaRPr>
          </a:p>
          <a:p>
            <a:pPr marL="457200" marR="0" lvl="0" indent="-457200" algn="l" rtl="0">
              <a:spcBef>
                <a:spcPts val="0"/>
              </a:spcBef>
              <a:spcAft>
                <a:spcPts val="0"/>
              </a:spcAft>
              <a:buClr>
                <a:schemeClr val="lt1"/>
              </a:buClr>
              <a:buSzPts val="2600"/>
              <a:buFont typeface="Arial"/>
              <a:buChar char="•"/>
            </a:pPr>
            <a:r>
              <a:rPr lang="fr-FR" sz="2600">
                <a:solidFill>
                  <a:schemeClr val="lt1"/>
                </a:solidFill>
                <a:latin typeface="Century Gothic"/>
                <a:ea typeface="Century Gothic"/>
                <a:cs typeface="Century Gothic"/>
                <a:sym typeface="Century Gothic"/>
              </a:rPr>
              <a:t>Un projet fiable et « appétent » </a:t>
            </a:r>
            <a:endParaRPr/>
          </a:p>
          <a:p>
            <a:pPr marL="457200" marR="0" lvl="0" indent="-457200" algn="l" rtl="0">
              <a:spcBef>
                <a:spcPts val="0"/>
              </a:spcBef>
              <a:spcAft>
                <a:spcPts val="0"/>
              </a:spcAft>
              <a:buClr>
                <a:schemeClr val="lt1"/>
              </a:buClr>
              <a:buSzPts val="2600"/>
              <a:buFont typeface="Arial"/>
              <a:buChar char="•"/>
            </a:pPr>
            <a:r>
              <a:rPr lang="fr-FR" sz="2600">
                <a:solidFill>
                  <a:schemeClr val="lt1"/>
                </a:solidFill>
                <a:latin typeface="Century Gothic"/>
                <a:ea typeface="Century Gothic"/>
                <a:cs typeface="Century Gothic"/>
                <a:sym typeface="Century Gothic"/>
              </a:rPr>
              <a:t>Choix de la plateformes: accueil, visibilité…</a:t>
            </a:r>
            <a:endParaRPr/>
          </a:p>
          <a:p>
            <a:pPr marL="457200" marR="0" lvl="0" indent="-292100" algn="l" rtl="0">
              <a:spcBef>
                <a:spcPts val="0"/>
              </a:spcBef>
              <a:spcAft>
                <a:spcPts val="0"/>
              </a:spcAft>
              <a:buClr>
                <a:schemeClr val="lt1"/>
              </a:buClr>
              <a:buSzPts val="2600"/>
              <a:buFont typeface="Arial"/>
              <a:buNone/>
            </a:pPr>
            <a:endParaRPr sz="26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600">
                <a:solidFill>
                  <a:schemeClr val="lt1"/>
                </a:solidFill>
                <a:latin typeface="Century Gothic"/>
                <a:ea typeface="Century Gothic"/>
                <a:cs typeface="Century Gothic"/>
                <a:sym typeface="Century Gothic"/>
              </a:rPr>
              <a:t>Les plateformes se  spécialisent par nature de « Crowdfunding » (prêt, dont, participation), mais aussi souvent par types d'activités. </a:t>
            </a:r>
            <a:endParaRPr/>
          </a:p>
          <a:p>
            <a:pPr marL="0" marR="0" lvl="0" indent="0" algn="l" rtl="0">
              <a:spcBef>
                <a:spcPts val="0"/>
              </a:spcBef>
              <a:spcAft>
                <a:spcPts val="0"/>
              </a:spcAft>
              <a:buNone/>
            </a:pPr>
            <a:endParaRPr sz="26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600">
                <a:solidFill>
                  <a:schemeClr val="lt1"/>
                </a:solidFill>
                <a:latin typeface="Century Gothic"/>
                <a:ea typeface="Century Gothic"/>
                <a:cs typeface="Century Gothic"/>
                <a:sym typeface="Century Gothic"/>
              </a:rPr>
              <a:t>Il conviendra donc d'opter pour la bonne formule.</a:t>
            </a:r>
            <a:endParaRPr/>
          </a:p>
          <a:p>
            <a:pPr marL="0" marR="0" lvl="0" indent="0" algn="l" rtl="0">
              <a:spcBef>
                <a:spcPts val="0"/>
              </a:spcBef>
              <a:spcAft>
                <a:spcPts val="0"/>
              </a:spcAft>
              <a:buNone/>
            </a:pPr>
            <a:endParaRPr sz="2400" b="1">
              <a:solidFill>
                <a:schemeClr val="lt1"/>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8"/>
          <p:cNvPicPr preferRelativeResize="0"/>
          <p:nvPr/>
        </p:nvPicPr>
        <p:blipFill rotWithShape="1">
          <a:blip r:embed="rId3">
            <a:alphaModFix/>
          </a:blip>
          <a:srcRect/>
          <a:stretch/>
        </p:blipFill>
        <p:spPr>
          <a:xfrm>
            <a:off x="-1" y="764598"/>
            <a:ext cx="12260631" cy="5358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9"/>
          <p:cNvSpPr txBox="1"/>
          <p:nvPr/>
        </p:nvSpPr>
        <p:spPr>
          <a:xfrm>
            <a:off x="727167" y="366614"/>
            <a:ext cx="11877000" cy="612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800">
                <a:solidFill>
                  <a:schemeClr val="lt1"/>
                </a:solidFill>
                <a:latin typeface="Century Gothic"/>
                <a:ea typeface="Century Gothic"/>
                <a:cs typeface="Century Gothic"/>
                <a:sym typeface="Century Gothic"/>
              </a:rPr>
              <a:t>ZOOM sur HELLOASSO</a:t>
            </a:r>
            <a:endParaRPr sz="2800" u="sng">
              <a:solidFill>
                <a:schemeClr val="lt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endParaRPr>
          </a:p>
          <a:p>
            <a:pPr marL="0" marR="0" lvl="0" indent="0" algn="l" rtl="0">
              <a:spcBef>
                <a:spcPts val="0"/>
              </a:spcBef>
              <a:spcAft>
                <a:spcPts val="0"/>
              </a:spcAft>
              <a:buNone/>
            </a:pPr>
            <a:r>
              <a:rPr lang="fr-FR" sz="2800" u="sng">
                <a:solidFill>
                  <a:schemeClr val="lt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Helloasso.com</a:t>
            </a:r>
            <a:r>
              <a:rPr lang="fr-FR" sz="2800">
                <a:solidFill>
                  <a:schemeClr val="lt1"/>
                </a:solidFill>
                <a:latin typeface="Century Gothic"/>
                <a:ea typeface="Century Gothic"/>
                <a:cs typeface="Century Gothic"/>
                <a:sym typeface="Century Gothic"/>
              </a:rPr>
              <a:t>  source : Associathèque</a:t>
            </a:r>
            <a:endParaRPr sz="2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000">
                <a:solidFill>
                  <a:schemeClr val="lt1"/>
                </a:solidFill>
                <a:latin typeface="Century Gothic"/>
                <a:ea typeface="Century Gothic"/>
                <a:cs typeface="Century Gothic"/>
                <a:sym typeface="Century Gothic"/>
              </a:rPr>
              <a:t>Avantages :</a:t>
            </a:r>
            <a:endParaRPr/>
          </a:p>
          <a:p>
            <a:pPr marL="0" marR="0" lvl="0" indent="0" algn="l" rtl="0">
              <a:spcBef>
                <a:spcPts val="0"/>
              </a:spcBef>
              <a:spcAft>
                <a:spcPts val="0"/>
              </a:spcAft>
              <a:buNone/>
            </a:pPr>
            <a:endParaRPr sz="2000">
              <a:solidFill>
                <a:schemeClr val="lt1"/>
              </a:solidFill>
              <a:latin typeface="Century Gothic"/>
              <a:ea typeface="Century Gothic"/>
              <a:cs typeface="Century Gothic"/>
              <a:sym typeface="Century Gothic"/>
            </a:endParaRPr>
          </a:p>
          <a:p>
            <a:pPr marL="457200" marR="0" lvl="0" indent="-457200" algn="l" rtl="0">
              <a:spcBef>
                <a:spcPts val="0"/>
              </a:spcBef>
              <a:spcAft>
                <a:spcPts val="0"/>
              </a:spcAft>
              <a:buClr>
                <a:schemeClr val="lt1"/>
              </a:buClr>
              <a:buSzPts val="2000"/>
              <a:buFont typeface="Arial"/>
              <a:buChar char="•"/>
            </a:pPr>
            <a:r>
              <a:rPr lang="fr-FR" sz="2000">
                <a:solidFill>
                  <a:schemeClr val="lt1"/>
                </a:solidFill>
                <a:latin typeface="Century Gothic"/>
                <a:ea typeface="Century Gothic"/>
                <a:cs typeface="Century Gothic"/>
                <a:sym typeface="Century Gothic"/>
              </a:rPr>
              <a:t>Gère les adhésions, les dons, les campagnes de dons</a:t>
            </a:r>
            <a:endParaRPr/>
          </a:p>
          <a:p>
            <a:pPr marL="457200" marR="0" lvl="0" indent="-457200" algn="l" rtl="0">
              <a:spcBef>
                <a:spcPts val="0"/>
              </a:spcBef>
              <a:spcAft>
                <a:spcPts val="0"/>
              </a:spcAft>
              <a:buClr>
                <a:schemeClr val="lt1"/>
              </a:buClr>
              <a:buSzPts val="2000"/>
              <a:buFont typeface="Arial"/>
              <a:buChar char="•"/>
            </a:pPr>
            <a:r>
              <a:rPr lang="fr-FR" sz="2000">
                <a:solidFill>
                  <a:schemeClr val="lt1"/>
                </a:solidFill>
                <a:latin typeface="Century Gothic"/>
                <a:ea typeface="Century Gothic"/>
                <a:cs typeface="Century Gothic"/>
                <a:sym typeface="Century Gothic"/>
              </a:rPr>
              <a:t>Les statuts doivent comporter l’appel à la générosité publique</a:t>
            </a:r>
            <a:endParaRPr/>
          </a:p>
          <a:p>
            <a:pPr marL="457200" marR="0" lvl="0" indent="-457200" algn="l" rtl="0">
              <a:spcBef>
                <a:spcPts val="0"/>
              </a:spcBef>
              <a:spcAft>
                <a:spcPts val="0"/>
              </a:spcAft>
              <a:buClr>
                <a:schemeClr val="lt1"/>
              </a:buClr>
              <a:buSzPts val="2000"/>
              <a:buFont typeface="Arial"/>
              <a:buChar char="•"/>
            </a:pPr>
            <a:r>
              <a:rPr lang="fr-FR" sz="2000">
                <a:solidFill>
                  <a:schemeClr val="lt1"/>
                </a:solidFill>
                <a:latin typeface="Century Gothic"/>
                <a:ea typeface="Century Gothic"/>
                <a:cs typeface="Century Gothic"/>
                <a:sym typeface="Century Gothic"/>
              </a:rPr>
              <a:t>Délivre les reçus fiscaux</a:t>
            </a:r>
            <a:endParaRPr/>
          </a:p>
          <a:p>
            <a:pPr marL="457200" marR="0" lvl="0" indent="-457200" algn="l" rtl="0">
              <a:spcBef>
                <a:spcPts val="0"/>
              </a:spcBef>
              <a:spcAft>
                <a:spcPts val="0"/>
              </a:spcAft>
              <a:buClr>
                <a:schemeClr val="lt1"/>
              </a:buClr>
              <a:buSzPts val="2000"/>
              <a:buFont typeface="Arial"/>
              <a:buChar char="•"/>
            </a:pPr>
            <a:r>
              <a:rPr lang="fr-FR" sz="2000">
                <a:solidFill>
                  <a:schemeClr val="lt1"/>
                </a:solidFill>
                <a:latin typeface="Century Gothic"/>
                <a:ea typeface="Century Gothic"/>
                <a:cs typeface="Century Gothic"/>
                <a:sym typeface="Century Gothic"/>
              </a:rPr>
              <a:t>Les fonds sont envoyés tous les 10 du mois</a:t>
            </a:r>
            <a:endParaRPr/>
          </a:p>
          <a:p>
            <a:pPr marL="457200" marR="0" lvl="0" indent="-457200" algn="l" rtl="0">
              <a:spcBef>
                <a:spcPts val="0"/>
              </a:spcBef>
              <a:spcAft>
                <a:spcPts val="0"/>
              </a:spcAft>
              <a:buClr>
                <a:schemeClr val="lt1"/>
              </a:buClr>
              <a:buSzPts val="2000"/>
              <a:buFont typeface="Arial"/>
              <a:buChar char="•"/>
            </a:pPr>
            <a:r>
              <a:rPr lang="fr-FR" sz="2000">
                <a:solidFill>
                  <a:schemeClr val="lt1"/>
                </a:solidFill>
                <a:latin typeface="Century Gothic"/>
                <a:ea typeface="Century Gothic"/>
                <a:cs typeface="Century Gothic"/>
                <a:sym typeface="Century Gothic"/>
              </a:rPr>
              <a:t>Aide efficace en ligne</a:t>
            </a:r>
            <a:endParaRPr/>
          </a:p>
          <a:p>
            <a:pPr marL="457200" marR="0" lvl="0" indent="-457200" algn="l" rtl="0">
              <a:spcBef>
                <a:spcPts val="0"/>
              </a:spcBef>
              <a:spcAft>
                <a:spcPts val="0"/>
              </a:spcAft>
              <a:buClr>
                <a:schemeClr val="lt1"/>
              </a:buClr>
              <a:buSzPts val="2000"/>
              <a:buFont typeface="Arial"/>
              <a:buChar char="•"/>
            </a:pPr>
            <a:r>
              <a:rPr lang="fr-FR" sz="2000">
                <a:solidFill>
                  <a:schemeClr val="lt1"/>
                </a:solidFill>
                <a:latin typeface="Century Gothic"/>
                <a:ea typeface="Century Gothic"/>
                <a:cs typeface="Century Gothic"/>
                <a:sym typeface="Century Gothic"/>
              </a:rPr>
              <a:t>Pas de frais pour l’association. </a:t>
            </a:r>
            <a:endParaRPr/>
          </a:p>
          <a:p>
            <a:pPr marL="457200" marR="0" lvl="0" indent="-457200" algn="l" rtl="0">
              <a:spcBef>
                <a:spcPts val="0"/>
              </a:spcBef>
              <a:spcAft>
                <a:spcPts val="0"/>
              </a:spcAft>
              <a:buClr>
                <a:schemeClr val="lt1"/>
              </a:buClr>
              <a:buSzPts val="2000"/>
              <a:buFont typeface="Arial"/>
              <a:buChar char="•"/>
            </a:pPr>
            <a:r>
              <a:rPr lang="fr-FR" sz="2000">
                <a:solidFill>
                  <a:schemeClr val="lt1"/>
                </a:solidFill>
                <a:latin typeface="Century Gothic"/>
                <a:ea typeface="Century Gothic"/>
                <a:cs typeface="Century Gothic"/>
                <a:sym typeface="Century Gothic"/>
              </a:rPr>
              <a:t>C’est le donateur qui choisit sa participation à Helloasso (0 € ou plus)</a:t>
            </a:r>
            <a:endParaRPr/>
          </a:p>
          <a:p>
            <a:pPr marL="457200" marR="0" lvl="0" indent="-330200" algn="l" rtl="0">
              <a:spcBef>
                <a:spcPts val="0"/>
              </a:spcBef>
              <a:spcAft>
                <a:spcPts val="0"/>
              </a:spcAft>
              <a:buClr>
                <a:schemeClr val="lt1"/>
              </a:buClr>
              <a:buSzPts val="2000"/>
              <a:buFont typeface="Arial"/>
              <a:buNone/>
            </a:pPr>
            <a:endParaRPr sz="20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000">
                <a:solidFill>
                  <a:schemeClr val="lt1"/>
                </a:solidFill>
                <a:latin typeface="Century Gothic"/>
                <a:ea typeface="Century Gothic"/>
                <a:cs typeface="Century Gothic"/>
                <a:sym typeface="Century Gothic"/>
              </a:rPr>
              <a:t>Autres plateformes</a:t>
            </a:r>
            <a:endParaRPr/>
          </a:p>
          <a:p>
            <a:pPr marL="0" marR="0" lvl="0" indent="0" algn="l" rtl="0">
              <a:spcBef>
                <a:spcPts val="0"/>
              </a:spcBef>
              <a:spcAft>
                <a:spcPts val="0"/>
              </a:spcAft>
              <a:buNone/>
            </a:pPr>
            <a:endParaRPr sz="2000">
              <a:solidFill>
                <a:schemeClr val="lt1"/>
              </a:solidFill>
              <a:latin typeface="Century Gothic"/>
              <a:ea typeface="Century Gothic"/>
              <a:cs typeface="Century Gothic"/>
              <a:sym typeface="Century Gothic"/>
            </a:endParaRPr>
          </a:p>
          <a:p>
            <a:pPr marL="457200" marR="0" lvl="0" indent="-457200" algn="l" rtl="0">
              <a:spcBef>
                <a:spcPts val="0"/>
              </a:spcBef>
              <a:spcAft>
                <a:spcPts val="0"/>
              </a:spcAft>
              <a:buClr>
                <a:schemeClr val="lt1"/>
              </a:buClr>
              <a:buSzPts val="2000"/>
              <a:buFont typeface="Arial"/>
              <a:buChar char="•"/>
            </a:pPr>
            <a:r>
              <a:rPr lang="fr-FR" sz="2000">
                <a:solidFill>
                  <a:schemeClr val="lt1"/>
                </a:solidFill>
                <a:latin typeface="Century Gothic"/>
                <a:ea typeface="Century Gothic"/>
                <a:cs typeface="Century Gothic"/>
                <a:sym typeface="Century Gothic"/>
              </a:rPr>
              <a:t>Frais pour l’association</a:t>
            </a:r>
            <a:endParaRPr/>
          </a:p>
          <a:p>
            <a:pPr marL="457200" marR="0" lvl="0" indent="-457200" algn="l" rtl="0">
              <a:spcBef>
                <a:spcPts val="0"/>
              </a:spcBef>
              <a:spcAft>
                <a:spcPts val="0"/>
              </a:spcAft>
              <a:buClr>
                <a:schemeClr val="lt1"/>
              </a:buClr>
              <a:buSzPts val="2000"/>
              <a:buFont typeface="Arial"/>
              <a:buChar char="•"/>
            </a:pPr>
            <a:r>
              <a:rPr lang="fr-FR" sz="2000">
                <a:solidFill>
                  <a:schemeClr val="lt1"/>
                </a:solidFill>
                <a:latin typeface="Century Gothic"/>
                <a:ea typeface="Century Gothic"/>
                <a:cs typeface="Century Gothic"/>
                <a:sym typeface="Century Gothic"/>
              </a:rPr>
              <a:t>Ulule : fonds débloqués en fin de projet et si le montant est atteint</a:t>
            </a:r>
            <a:endParaRPr/>
          </a:p>
          <a:p>
            <a:pPr marL="457200" marR="0" lvl="0" indent="-457200" algn="l" rtl="0">
              <a:spcBef>
                <a:spcPts val="0"/>
              </a:spcBef>
              <a:spcAft>
                <a:spcPts val="0"/>
              </a:spcAft>
              <a:buClr>
                <a:schemeClr val="lt1"/>
              </a:buClr>
              <a:buSzPts val="2000"/>
              <a:buFont typeface="Arial"/>
              <a:buChar char="•"/>
            </a:pPr>
            <a:r>
              <a:rPr lang="fr-FR" sz="2000">
                <a:solidFill>
                  <a:schemeClr val="lt1"/>
                </a:solidFill>
                <a:latin typeface="Century Gothic"/>
                <a:ea typeface="Century Gothic"/>
                <a:cs typeface="Century Gothic"/>
                <a:sym typeface="Century Gothic"/>
              </a:rPr>
              <a:t>Leetchi : retard dans les versements ou même blocage</a:t>
            </a:r>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
          <p:cNvSpPr txBox="1"/>
          <p:nvPr/>
        </p:nvSpPr>
        <p:spPr>
          <a:xfrm>
            <a:off x="163775" y="348026"/>
            <a:ext cx="12028200" cy="6295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i="0" u="none" strike="noStrike" cap="none">
                <a:solidFill>
                  <a:schemeClr val="lt1"/>
                </a:solidFill>
                <a:latin typeface="Century Gothic"/>
                <a:ea typeface="Century Gothic"/>
                <a:cs typeface="Century Gothic"/>
                <a:sym typeface="Century Gothic"/>
              </a:rPr>
              <a:t>ASSOCIATIONS LOI 1901</a:t>
            </a:r>
            <a:endParaRPr/>
          </a:p>
          <a:p>
            <a:pPr marL="0" marR="0" lvl="0" indent="0" algn="l" rtl="0">
              <a:spcBef>
                <a:spcPts val="0"/>
              </a:spcBef>
              <a:spcAft>
                <a:spcPts val="0"/>
              </a:spcAft>
              <a:buNone/>
            </a:pPr>
            <a:endParaRPr sz="28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700" b="1">
              <a:solidFill>
                <a:schemeClr val="lt1"/>
              </a:solidFill>
              <a:latin typeface="Century Gothic"/>
              <a:ea typeface="Century Gothic"/>
              <a:cs typeface="Century Gothic"/>
              <a:sym typeface="Century Gothic"/>
            </a:endParaRPr>
          </a:p>
          <a:p>
            <a:pPr marL="457200" marR="0" lvl="0" indent="-3810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Les statuts :vérifier les clauses sur les adhésions, qui a droit le de voter en AG, quel quorum, les ressources</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457200" marR="0" lvl="0" indent="-3810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Déclaration à la préfecture : délivrance d’un numéro RNA (répertoire nationale des associations)</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457200" marR="0" lvl="0" indent="-3810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Les comptes de l’association : pas d’obligation de comptabilité et de bilan si subventions inférieures à 153 000 € annuelles. Mais recommandé de respecter le plan comptable pour les associations. Des logiciels sont disponibles sur le net gratuits ou payants (ou faire avec Excel).</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457200" marR="0" lvl="0" indent="-3810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Si demande de subvention : obtenir le numéro SIREN auprès de  « mon compte asso » sur le net</a:t>
            </a:r>
            <a:endParaRPr/>
          </a:p>
          <a:p>
            <a:pPr marL="0" marR="0" lvl="0" indent="0" algn="l" rtl="0">
              <a:spcBef>
                <a:spcPts val="0"/>
              </a:spcBef>
              <a:spcAft>
                <a:spcPts val="0"/>
              </a:spcAft>
              <a:buNone/>
            </a:pPr>
            <a:endParaRPr sz="2800" b="1">
              <a:solidFill>
                <a:schemeClr val="lt1"/>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0"/>
          <p:cNvSpPr txBox="1"/>
          <p:nvPr/>
        </p:nvSpPr>
        <p:spPr>
          <a:xfrm>
            <a:off x="2931160" y="1801614"/>
            <a:ext cx="6106160"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Century Gothic"/>
              <a:buNone/>
            </a:pPr>
            <a:r>
              <a:rPr lang="fr-FR" sz="4000" b="1" i="0" u="none" strike="noStrike" cap="none">
                <a:solidFill>
                  <a:srgbClr val="FFFFFF"/>
                </a:solidFill>
                <a:latin typeface="Century Gothic"/>
                <a:ea typeface="Century Gothic"/>
                <a:cs typeface="Century Gothic"/>
                <a:sym typeface="Century Gothic"/>
              </a:rPr>
              <a:t>FINANCEMENT </a:t>
            </a:r>
            <a:endParaRPr/>
          </a:p>
          <a:p>
            <a:pPr marL="0" marR="0" lvl="0" indent="0" algn="ctr" rtl="0">
              <a:lnSpc>
                <a:spcPct val="100000"/>
              </a:lnSpc>
              <a:spcBef>
                <a:spcPts val="0"/>
              </a:spcBef>
              <a:spcAft>
                <a:spcPts val="0"/>
              </a:spcAft>
              <a:buClr>
                <a:srgbClr val="FFFFFF"/>
              </a:buClr>
              <a:buSzPts val="4000"/>
              <a:buFont typeface="Century Gothic"/>
              <a:buNone/>
            </a:pPr>
            <a:r>
              <a:rPr lang="fr-FR" sz="4000" b="1" i="0" u="none" strike="noStrike" cap="none">
                <a:solidFill>
                  <a:srgbClr val="FFFFFF"/>
                </a:solidFill>
                <a:latin typeface="Century Gothic"/>
                <a:ea typeface="Century Gothic"/>
                <a:cs typeface="Century Gothic"/>
                <a:sym typeface="Century Gothic"/>
              </a:rPr>
              <a:t>DES</a:t>
            </a:r>
            <a:endParaRPr/>
          </a:p>
          <a:p>
            <a:pPr marL="0" marR="0" lvl="0" indent="0" algn="ctr" rtl="0">
              <a:lnSpc>
                <a:spcPct val="100000"/>
              </a:lnSpc>
              <a:spcBef>
                <a:spcPts val="0"/>
              </a:spcBef>
              <a:spcAft>
                <a:spcPts val="0"/>
              </a:spcAft>
              <a:buClr>
                <a:srgbClr val="FFFFFF"/>
              </a:buClr>
              <a:buSzPts val="4000"/>
              <a:buFont typeface="Century Gothic"/>
              <a:buNone/>
            </a:pPr>
            <a:r>
              <a:rPr lang="fr-FR" sz="4000" b="1" i="0" u="none" strike="noStrike" cap="none">
                <a:solidFill>
                  <a:srgbClr val="FFFFFF"/>
                </a:solidFill>
                <a:latin typeface="Century Gothic"/>
                <a:ea typeface="Century Gothic"/>
                <a:cs typeface="Century Gothic"/>
                <a:sym typeface="Century Gothic"/>
              </a:rPr>
              <a:t> ASSOCIATIONS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1"/>
          <p:cNvSpPr txBox="1"/>
          <p:nvPr/>
        </p:nvSpPr>
        <p:spPr>
          <a:xfrm>
            <a:off x="643847" y="873303"/>
            <a:ext cx="11548153" cy="48936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000" b="1">
                <a:solidFill>
                  <a:schemeClr val="lt1"/>
                </a:solidFill>
                <a:latin typeface="Century Gothic"/>
                <a:ea typeface="Century Gothic"/>
                <a:cs typeface="Century Gothic"/>
                <a:sym typeface="Century Gothic"/>
              </a:rPr>
              <a:t>FINANCEMENT DEPARTEMENT</a:t>
            </a:r>
            <a:endParaRPr/>
          </a:p>
          <a:p>
            <a:pPr marL="457200" marR="0" lvl="0" indent="-254000" algn="l" rtl="0">
              <a:spcBef>
                <a:spcPts val="0"/>
              </a:spcBef>
              <a:spcAft>
                <a:spcPts val="0"/>
              </a:spcAft>
              <a:buClr>
                <a:schemeClr val="lt1"/>
              </a:buClr>
              <a:buSzPts val="3200"/>
              <a:buFont typeface="Arial"/>
              <a:buNone/>
            </a:pPr>
            <a:endParaRPr sz="3200" b="1">
              <a:solidFill>
                <a:schemeClr val="lt1"/>
              </a:solidFill>
              <a:latin typeface="Century Gothic"/>
              <a:ea typeface="Century Gothic"/>
              <a:cs typeface="Century Gothic"/>
              <a:sym typeface="Century Gothic"/>
            </a:endParaRPr>
          </a:p>
          <a:p>
            <a:pPr marL="457200" marR="0" lvl="0" indent="-254000" algn="l" rtl="0">
              <a:spcBef>
                <a:spcPts val="0"/>
              </a:spcBef>
              <a:spcAft>
                <a:spcPts val="0"/>
              </a:spcAft>
              <a:buClr>
                <a:schemeClr val="lt1"/>
              </a:buClr>
              <a:buSzPts val="3200"/>
              <a:buFont typeface="Arial"/>
              <a:buNone/>
            </a:pPr>
            <a:endParaRPr sz="3200" b="1">
              <a:solidFill>
                <a:schemeClr val="lt1"/>
              </a:solidFill>
              <a:latin typeface="Century Gothic"/>
              <a:ea typeface="Century Gothic"/>
              <a:cs typeface="Century Gothic"/>
              <a:sym typeface="Century Gothic"/>
            </a:endParaRPr>
          </a:p>
          <a:p>
            <a:pPr marL="457200" marR="0" lvl="0" indent="-457200" algn="l" rtl="0">
              <a:spcBef>
                <a:spcPts val="0"/>
              </a:spcBef>
              <a:spcAft>
                <a:spcPts val="0"/>
              </a:spcAft>
              <a:buClr>
                <a:schemeClr val="lt1"/>
              </a:buClr>
              <a:buSzPts val="2800"/>
              <a:buFont typeface="Arial"/>
              <a:buChar char="•"/>
            </a:pPr>
            <a:r>
              <a:rPr lang="fr-FR" sz="2800">
                <a:solidFill>
                  <a:schemeClr val="lt1"/>
                </a:solidFill>
                <a:latin typeface="Century Gothic"/>
                <a:ea typeface="Century Gothic"/>
                <a:cs typeface="Century Gothic"/>
                <a:sym typeface="Century Gothic"/>
              </a:rPr>
              <a:t>Fonds de solidarité Afrique, demande via AAS – vu dans le module du 19 mai</a:t>
            </a:r>
            <a:endParaRPr/>
          </a:p>
          <a:p>
            <a:pPr marL="0" marR="0" lvl="0" indent="0" algn="l" rtl="0">
              <a:spcBef>
                <a:spcPts val="0"/>
              </a:spcBef>
              <a:spcAft>
                <a:spcPts val="0"/>
              </a:spcAft>
              <a:buNone/>
            </a:pPr>
            <a:endParaRPr sz="2800">
              <a:solidFill>
                <a:schemeClr val="lt1"/>
              </a:solidFill>
              <a:latin typeface="Century Gothic"/>
              <a:ea typeface="Century Gothic"/>
              <a:cs typeface="Century Gothic"/>
              <a:sym typeface="Century Gothic"/>
            </a:endParaRPr>
          </a:p>
          <a:p>
            <a:pPr marL="457200" marR="0" lvl="0" indent="-457200" algn="l" rtl="0">
              <a:spcBef>
                <a:spcPts val="0"/>
              </a:spcBef>
              <a:spcAft>
                <a:spcPts val="0"/>
              </a:spcAft>
              <a:buClr>
                <a:schemeClr val="lt1"/>
              </a:buClr>
              <a:buSzPts val="2800"/>
              <a:buFont typeface="Arial"/>
              <a:buChar char="•"/>
            </a:pPr>
            <a:r>
              <a:rPr lang="fr-FR" sz="2800">
                <a:solidFill>
                  <a:schemeClr val="lt1"/>
                </a:solidFill>
                <a:latin typeface="Century Gothic"/>
                <a:ea typeface="Century Gothic"/>
                <a:cs typeface="Century Gothic"/>
                <a:sym typeface="Century Gothic"/>
              </a:rPr>
              <a:t>Fonds d’initiative locale (FIL)</a:t>
            </a:r>
            <a:endParaRPr/>
          </a:p>
          <a:p>
            <a:pPr marL="457200" marR="0" lvl="0" indent="-304800" algn="l" rtl="0">
              <a:spcBef>
                <a:spcPts val="0"/>
              </a:spcBef>
              <a:spcAft>
                <a:spcPts val="0"/>
              </a:spcAft>
              <a:buClr>
                <a:schemeClr val="lt1"/>
              </a:buClr>
              <a:buSzPts val="2400"/>
              <a:buFont typeface="Arial"/>
              <a:buNone/>
            </a:pPr>
            <a:endParaRPr sz="24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4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4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400" b="1">
              <a:solidFill>
                <a:schemeClr val="lt1"/>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2"/>
          <p:cNvSpPr/>
          <p:nvPr/>
        </p:nvSpPr>
        <p:spPr>
          <a:xfrm>
            <a:off x="186524" y="432147"/>
            <a:ext cx="11819100" cy="5416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000">
                <a:solidFill>
                  <a:schemeClr val="lt1"/>
                </a:solidFill>
                <a:latin typeface="Century Gothic"/>
                <a:ea typeface="Century Gothic"/>
                <a:cs typeface="Century Gothic"/>
                <a:sym typeface="Century Gothic"/>
              </a:rPr>
              <a:t>Fonds d'encouragement aux initiatives locales (FIL)</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457200" marR="0" lvl="0" indent="0" algn="just" rtl="0">
              <a:spcBef>
                <a:spcPts val="0"/>
              </a:spcBef>
              <a:spcAft>
                <a:spcPts val="0"/>
              </a:spcAft>
              <a:buNone/>
            </a:pPr>
            <a:r>
              <a:rPr lang="fr-FR" sz="2400">
                <a:solidFill>
                  <a:schemeClr val="lt1"/>
                </a:solidFill>
                <a:latin typeface="Century Gothic"/>
                <a:ea typeface="Century Gothic"/>
                <a:cs typeface="Century Gothic"/>
                <a:sym typeface="Century Gothic"/>
              </a:rPr>
              <a:t>Soutien à des manifestations d'animation locale d’ordre culturel, patrimonial, socioculturel, sportif, touristique se déroulant en Ardèche.</a:t>
            </a:r>
            <a:endParaRPr/>
          </a:p>
          <a:p>
            <a:pPr marL="0" marR="0" lvl="0" indent="0" algn="just" rtl="0">
              <a:spcBef>
                <a:spcPts val="0"/>
              </a:spcBef>
              <a:spcAft>
                <a:spcPts val="0"/>
              </a:spcAft>
              <a:buNone/>
            </a:pPr>
            <a:endParaRPr sz="2400">
              <a:solidFill>
                <a:schemeClr val="lt1"/>
              </a:solidFill>
              <a:latin typeface="Century Gothic"/>
              <a:ea typeface="Century Gothic"/>
              <a:cs typeface="Century Gothic"/>
              <a:sym typeface="Century Gothic"/>
            </a:endParaRPr>
          </a:p>
          <a:p>
            <a:pPr marL="457200" marR="0" lvl="0" indent="0" algn="just" rtl="0">
              <a:spcBef>
                <a:spcPts val="0"/>
              </a:spcBef>
              <a:spcAft>
                <a:spcPts val="0"/>
              </a:spcAft>
              <a:buNone/>
            </a:pPr>
            <a:r>
              <a:rPr lang="fr-FR" sz="2400">
                <a:solidFill>
                  <a:schemeClr val="lt1"/>
                </a:solidFill>
                <a:latin typeface="Century Gothic"/>
                <a:ea typeface="Century Gothic"/>
                <a:cs typeface="Century Gothic"/>
                <a:sym typeface="Century Gothic"/>
              </a:rPr>
              <a:t>Ne sont pas concernés le fonctionnement et les opérations commerciales.</a:t>
            </a:r>
            <a:endParaRPr/>
          </a:p>
          <a:p>
            <a:pPr marL="457200" marR="0" lvl="0" indent="0" algn="just" rtl="0">
              <a:spcBef>
                <a:spcPts val="0"/>
              </a:spcBef>
              <a:spcAft>
                <a:spcPts val="0"/>
              </a:spcAft>
              <a:buNone/>
            </a:pPr>
            <a:br>
              <a:rPr lang="fr-FR" sz="2400">
                <a:solidFill>
                  <a:schemeClr val="lt1"/>
                </a:solidFill>
                <a:latin typeface="Century Gothic"/>
                <a:ea typeface="Century Gothic"/>
                <a:cs typeface="Century Gothic"/>
                <a:sym typeface="Century Gothic"/>
              </a:rPr>
            </a:br>
            <a:r>
              <a:rPr lang="fr-FR" sz="2400">
                <a:solidFill>
                  <a:schemeClr val="lt1"/>
                </a:solidFill>
                <a:latin typeface="Century Gothic"/>
                <a:ea typeface="Century Gothic"/>
                <a:cs typeface="Century Gothic"/>
                <a:sym typeface="Century Gothic"/>
              </a:rPr>
              <a:t>Peuvent être bénéficiaires les associations  Loi 1901, soutenues au titre de la manifestation concernée, par une participation financière de la commune ou communautés de communes concernées. </a:t>
            </a:r>
            <a:endParaRPr/>
          </a:p>
          <a:p>
            <a:pPr marL="0" marR="0" lvl="0" indent="0" algn="l" rtl="0">
              <a:spcBef>
                <a:spcPts val="0"/>
              </a:spcBef>
              <a:spcAft>
                <a:spcPts val="0"/>
              </a:spcAft>
              <a:buNone/>
            </a:pPr>
            <a:br>
              <a:rPr lang="fr-FR" sz="2400">
                <a:solidFill>
                  <a:schemeClr val="lt1"/>
                </a:solidFill>
                <a:latin typeface="Century Gothic"/>
                <a:ea typeface="Century Gothic"/>
                <a:cs typeface="Century Gothic"/>
                <a:sym typeface="Century Gothic"/>
              </a:rPr>
            </a:br>
            <a:r>
              <a:rPr lang="fr-FR" sz="2400">
                <a:solidFill>
                  <a:schemeClr val="lt1"/>
                </a:solidFill>
                <a:latin typeface="Century Gothic"/>
                <a:ea typeface="Century Gothic"/>
                <a:cs typeface="Century Gothic"/>
                <a:sym typeface="Century Gothic"/>
              </a:rPr>
              <a:t>	Pas prises en compte les dépenses fonctionnement et achat de matériel</a:t>
            </a:r>
            <a:r>
              <a:rPr lang="fr-FR" sz="2600">
                <a:solidFill>
                  <a:schemeClr val="lt1"/>
                </a:solidFill>
                <a:latin typeface="Century Gothic"/>
                <a:ea typeface="Century Gothic"/>
                <a:cs typeface="Century Gothic"/>
                <a:sym typeface="Century Gothic"/>
              </a:rPr>
              <a:t>.</a:t>
            </a:r>
            <a:endParaRPr sz="2600">
              <a:solidFill>
                <a:schemeClr val="lt1"/>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3"/>
          <p:cNvSpPr/>
          <p:nvPr/>
        </p:nvSpPr>
        <p:spPr>
          <a:xfrm>
            <a:off x="125100" y="348026"/>
            <a:ext cx="11941800" cy="5724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b="1">
                <a:solidFill>
                  <a:schemeClr val="lt1"/>
                </a:solidFill>
                <a:latin typeface="Century Gothic"/>
                <a:ea typeface="Century Gothic"/>
                <a:cs typeface="Century Gothic"/>
                <a:sym typeface="Century Gothic"/>
              </a:rPr>
              <a:t>Nature : </a:t>
            </a:r>
            <a:r>
              <a:rPr lang="fr-FR" sz="2400">
                <a:solidFill>
                  <a:schemeClr val="lt1"/>
                </a:solidFill>
                <a:latin typeface="Century Gothic"/>
                <a:ea typeface="Century Gothic"/>
                <a:cs typeface="Century Gothic"/>
                <a:sym typeface="Century Gothic"/>
              </a:rPr>
              <a:t>attribution d’une subvention pour la manifestation, objet de la demande.</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0" marR="0" lvl="0" indent="0" algn="just" rtl="0">
              <a:spcBef>
                <a:spcPts val="0"/>
              </a:spcBef>
              <a:spcAft>
                <a:spcPts val="0"/>
              </a:spcAft>
              <a:buNone/>
            </a:pPr>
            <a:r>
              <a:rPr lang="fr-FR" sz="2400" b="1">
                <a:solidFill>
                  <a:schemeClr val="lt1"/>
                </a:solidFill>
                <a:latin typeface="Century Gothic"/>
                <a:ea typeface="Century Gothic"/>
                <a:cs typeface="Century Gothic"/>
                <a:sym typeface="Century Gothic"/>
              </a:rPr>
              <a:t>Montant de la subvention :</a:t>
            </a:r>
            <a:endParaRPr/>
          </a:p>
          <a:p>
            <a:pPr marL="0" marR="0" lvl="0" indent="0" algn="just" rtl="0">
              <a:spcBef>
                <a:spcPts val="0"/>
              </a:spcBef>
              <a:spcAft>
                <a:spcPts val="0"/>
              </a:spcAft>
              <a:buNone/>
            </a:pPr>
            <a:endParaRPr sz="2400" b="1">
              <a:solidFill>
                <a:schemeClr val="lt1"/>
              </a:solidFill>
              <a:latin typeface="Century Gothic"/>
              <a:ea typeface="Century Gothic"/>
              <a:cs typeface="Century Gothic"/>
              <a:sym typeface="Century Gothic"/>
            </a:endParaRPr>
          </a:p>
          <a:p>
            <a:pPr marL="457200" marR="0" lvl="0" indent="-381000" algn="just"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Le montant de la subvention allouée par le Département ne peut être inférieur à la subvention allouée par la commune ou l’EPCI, dont le montant minimum est fixé à 200 €.</a:t>
            </a:r>
            <a:endParaRPr/>
          </a:p>
          <a:p>
            <a:pPr marL="457200" marR="0" lvl="0" indent="0" algn="just" rtl="0">
              <a:spcBef>
                <a:spcPts val="0"/>
              </a:spcBef>
              <a:spcAft>
                <a:spcPts val="0"/>
              </a:spcAft>
              <a:buNone/>
            </a:pPr>
            <a:endParaRPr sz="2400">
              <a:solidFill>
                <a:schemeClr val="lt1"/>
              </a:solidFill>
              <a:latin typeface="Century Gothic"/>
              <a:ea typeface="Century Gothic"/>
              <a:cs typeface="Century Gothic"/>
              <a:sym typeface="Century Gothic"/>
            </a:endParaRPr>
          </a:p>
          <a:p>
            <a:pPr marL="457200" marR="0" lvl="0" indent="-317500" algn="just" rtl="0">
              <a:spcBef>
                <a:spcPts val="0"/>
              </a:spcBef>
              <a:spcAft>
                <a:spcPts val="0"/>
              </a:spcAft>
              <a:buClr>
                <a:schemeClr val="lt1"/>
              </a:buClr>
              <a:buSzPts val="1400"/>
              <a:buFont typeface="Century Gothic"/>
              <a:buChar char="●"/>
            </a:pPr>
            <a:r>
              <a:rPr lang="fr-FR" sz="2400">
                <a:solidFill>
                  <a:schemeClr val="lt1"/>
                </a:solidFill>
                <a:latin typeface="Century Gothic"/>
                <a:ea typeface="Century Gothic"/>
                <a:cs typeface="Century Gothic"/>
                <a:sym typeface="Century Gothic"/>
              </a:rPr>
              <a:t>Le montant de l'aide du Département dépend de l'intérêt de la manifestation (capacité à animer le territoire). L'aide est plafonnée pour des opérations à rayonnement local à 800 €et à 1 500 € pour des manifestations dont l'impact au moins départemental peut être démontré</a:t>
            </a:r>
            <a:r>
              <a:rPr lang="fr-FR" sz="2600">
                <a:solidFill>
                  <a:schemeClr val="lt1"/>
                </a:solidFill>
                <a:latin typeface="Century Gothic"/>
                <a:ea typeface="Century Gothic"/>
                <a:cs typeface="Century Gothic"/>
                <a:sym typeface="Century Gothic"/>
              </a:rPr>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4"/>
          <p:cNvSpPr/>
          <p:nvPr/>
        </p:nvSpPr>
        <p:spPr>
          <a:xfrm>
            <a:off x="0" y="-495151"/>
            <a:ext cx="12192000" cy="618630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800" u="sng">
              <a:solidFill>
                <a:schemeClr val="lt1"/>
              </a:solidFill>
              <a:latin typeface="Century Gothic"/>
              <a:ea typeface="Century Gothic"/>
              <a:cs typeface="Century Gothic"/>
              <a:sym typeface="Century Gothic"/>
            </a:endParaRPr>
          </a:p>
          <a:p>
            <a:pPr marL="0" marR="0" lvl="0" indent="0" algn="just" rtl="0">
              <a:spcBef>
                <a:spcPts val="0"/>
              </a:spcBef>
              <a:spcAft>
                <a:spcPts val="0"/>
              </a:spcAft>
              <a:buNone/>
            </a:pPr>
            <a:endParaRPr sz="2800" u="sng">
              <a:solidFill>
                <a:schemeClr val="lt1"/>
              </a:solidFill>
              <a:latin typeface="Century Gothic"/>
              <a:ea typeface="Century Gothic"/>
              <a:cs typeface="Century Gothic"/>
              <a:sym typeface="Century Gothic"/>
            </a:endParaRPr>
          </a:p>
          <a:p>
            <a:pPr marL="0" marR="0" lvl="0" indent="0" algn="just" rtl="0">
              <a:spcBef>
                <a:spcPts val="0"/>
              </a:spcBef>
              <a:spcAft>
                <a:spcPts val="0"/>
              </a:spcAft>
              <a:buNone/>
            </a:pPr>
            <a:r>
              <a:rPr lang="fr-FR" sz="2600" b="1">
                <a:solidFill>
                  <a:schemeClr val="lt1"/>
                </a:solidFill>
                <a:latin typeface="Century Gothic"/>
                <a:ea typeface="Century Gothic"/>
                <a:cs typeface="Century Gothic"/>
                <a:sym typeface="Century Gothic"/>
              </a:rPr>
              <a:t>Conditions d’octroi de l’aide :</a:t>
            </a:r>
            <a:endParaRPr/>
          </a:p>
          <a:p>
            <a:pPr marL="0" marR="0" lvl="0" indent="0" algn="just" rtl="0">
              <a:spcBef>
                <a:spcPts val="0"/>
              </a:spcBef>
              <a:spcAft>
                <a:spcPts val="0"/>
              </a:spcAft>
              <a:buNone/>
            </a:pPr>
            <a:endParaRPr sz="2600" b="1">
              <a:solidFill>
                <a:schemeClr val="lt1"/>
              </a:solidFill>
              <a:latin typeface="Century Gothic"/>
              <a:ea typeface="Century Gothic"/>
              <a:cs typeface="Century Gothic"/>
              <a:sym typeface="Century Gothic"/>
            </a:endParaRPr>
          </a:p>
          <a:p>
            <a:pPr marL="457200" marR="0" lvl="0" indent="-381000" algn="just"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Chaque bénéficiaire ne peut présenter sur une même année qu’une seule manifestation au titre de ce règlement. Sur une même manifestation, une seule demande d’aide sera étudiée par la commission…L'aide est non cumulable avec d'autres .</a:t>
            </a:r>
            <a:endParaRPr/>
          </a:p>
          <a:p>
            <a:pPr marL="0" marR="0" lvl="0" indent="0" algn="just" rtl="0">
              <a:spcBef>
                <a:spcPts val="0"/>
              </a:spcBef>
              <a:spcAft>
                <a:spcPts val="0"/>
              </a:spcAft>
              <a:buNone/>
            </a:pPr>
            <a:endParaRPr sz="2400">
              <a:solidFill>
                <a:schemeClr val="lt1"/>
              </a:solidFill>
              <a:latin typeface="Century Gothic"/>
              <a:ea typeface="Century Gothic"/>
              <a:cs typeface="Century Gothic"/>
              <a:sym typeface="Century Gothic"/>
            </a:endParaRPr>
          </a:p>
          <a:p>
            <a:pPr marL="457200" marR="0" lvl="0" indent="-381000" algn="just"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Le support de promotion devra être transmis dans le délai d’un mois à l’issue de la manifestation pour permettre le versement de la subvention.</a:t>
            </a:r>
            <a:endParaRPr/>
          </a:p>
          <a:p>
            <a:pPr marL="0" marR="0" lvl="0" indent="0" algn="just" rtl="0">
              <a:spcBef>
                <a:spcPts val="0"/>
              </a:spcBef>
              <a:spcAft>
                <a:spcPts val="0"/>
              </a:spcAft>
              <a:buNone/>
            </a:pPr>
            <a:endParaRPr sz="2400">
              <a:solidFill>
                <a:schemeClr val="lt1"/>
              </a:solidFill>
              <a:latin typeface="Century Gothic"/>
              <a:ea typeface="Century Gothic"/>
              <a:cs typeface="Century Gothic"/>
              <a:sym typeface="Century Gothic"/>
            </a:endParaRPr>
          </a:p>
          <a:p>
            <a:pPr marL="457200" marR="0" lvl="0" indent="-381000" algn="just"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Seuls les dossiers complets sont instruits et soumis à la commission de gestion du FIL.</a:t>
            </a:r>
            <a:endParaRPr/>
          </a:p>
          <a:p>
            <a:pPr marL="0" marR="0" lvl="0" indent="0" algn="just" rtl="0">
              <a:spcBef>
                <a:spcPts val="0"/>
              </a:spcBef>
              <a:spcAft>
                <a:spcPts val="0"/>
              </a:spcAft>
              <a:buNone/>
            </a:pPr>
            <a:endParaRPr sz="2400">
              <a:solidFill>
                <a:schemeClr val="lt1"/>
              </a:solidFill>
              <a:latin typeface="Century Gothic"/>
              <a:ea typeface="Century Gothic"/>
              <a:cs typeface="Century Gothic"/>
              <a:sym typeface="Century Gothic"/>
            </a:endParaRPr>
          </a:p>
          <a:p>
            <a:pPr marL="457200" marR="0" lvl="0" indent="-381000" algn="just"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Date butoir de réception du dossier : 20 octobre.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25"/>
          <p:cNvPicPr preferRelativeResize="0"/>
          <p:nvPr/>
        </p:nvPicPr>
        <p:blipFill rotWithShape="1">
          <a:blip r:embed="rId3">
            <a:alphaModFix/>
          </a:blip>
          <a:srcRect/>
          <a:stretch/>
        </p:blipFill>
        <p:spPr>
          <a:xfrm>
            <a:off x="1405720" y="0"/>
            <a:ext cx="8488908"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6"/>
          <p:cNvSpPr txBox="1"/>
          <p:nvPr/>
        </p:nvSpPr>
        <p:spPr>
          <a:xfrm>
            <a:off x="193040" y="434816"/>
            <a:ext cx="11805900" cy="11513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000" b="1">
                <a:solidFill>
                  <a:schemeClr val="lt1"/>
                </a:solidFill>
                <a:latin typeface="Century Gothic"/>
                <a:ea typeface="Century Gothic"/>
                <a:cs typeface="Century Gothic"/>
                <a:sym typeface="Century Gothic"/>
              </a:rPr>
              <a:t>FINANCEMENTS   NATIONAUX</a:t>
            </a:r>
            <a:endParaRPr/>
          </a:p>
          <a:p>
            <a:pPr marL="0" marR="0" lvl="0" indent="0" algn="ctr" rtl="0">
              <a:spcBef>
                <a:spcPts val="0"/>
              </a:spcBef>
              <a:spcAft>
                <a:spcPts val="0"/>
              </a:spcAft>
              <a:buNone/>
            </a:pPr>
            <a:br>
              <a:rPr lang="fr-FR" sz="1800" b="1">
                <a:solidFill>
                  <a:schemeClr val="lt1"/>
                </a:solidFill>
                <a:latin typeface="Century Gothic"/>
                <a:ea typeface="Century Gothic"/>
                <a:cs typeface="Century Gothic"/>
                <a:sym typeface="Century Gothic"/>
              </a:rPr>
            </a:br>
            <a:endParaRPr sz="18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b="1">
                <a:solidFill>
                  <a:schemeClr val="lt1"/>
                </a:solidFill>
                <a:latin typeface="Century Gothic"/>
                <a:ea typeface="Century Gothic"/>
                <a:cs typeface="Century Gothic"/>
                <a:sym typeface="Century Gothic"/>
              </a:rPr>
              <a:t>      </a:t>
            </a:r>
            <a:r>
              <a:rPr lang="fr-FR" sz="2400" b="1">
                <a:latin typeface="Century Gothic"/>
                <a:ea typeface="Century Gothic"/>
                <a:cs typeface="Century Gothic"/>
                <a:sym typeface="Century Gothic"/>
              </a:rPr>
              <a:t>Agence des Micro-Projets </a:t>
            </a:r>
            <a:endParaRPr/>
          </a:p>
          <a:p>
            <a:pPr marL="0" marR="0" lvl="0" indent="0" algn="l" rtl="0">
              <a:spcBef>
                <a:spcPts val="0"/>
              </a:spcBef>
              <a:spcAft>
                <a:spcPts val="0"/>
              </a:spcAft>
              <a:buNone/>
            </a:pPr>
            <a:endParaRPr sz="2400" b="1">
              <a:solidFill>
                <a:schemeClr val="lt1"/>
              </a:solidFill>
              <a:latin typeface="Century Gothic"/>
              <a:ea typeface="Century Gothic"/>
              <a:cs typeface="Century Gothic"/>
              <a:sym typeface="Century Gothic"/>
            </a:endParaRPr>
          </a:p>
          <a:p>
            <a:pPr marL="457200" marR="0" lvl="1" indent="0" algn="l" rtl="0">
              <a:spcBef>
                <a:spcPts val="0"/>
              </a:spcBef>
              <a:spcAft>
                <a:spcPts val="0"/>
              </a:spcAft>
              <a:buNone/>
            </a:pPr>
            <a:r>
              <a:rPr lang="fr-FR" sz="2400" b="0" i="0" u="none" strike="noStrike" cap="none">
                <a:solidFill>
                  <a:schemeClr val="lt1"/>
                </a:solidFill>
                <a:latin typeface="Century Gothic"/>
                <a:ea typeface="Century Gothic"/>
                <a:cs typeface="Century Gothic"/>
                <a:sym typeface="Century Gothic"/>
              </a:rPr>
              <a:t>Intervention directe de Raphael Lurois de l’AMP le 18 mai</a:t>
            </a:r>
            <a:endParaRPr/>
          </a:p>
          <a:p>
            <a:pPr marL="457200" marR="0" lvl="1" indent="0" algn="l" rtl="0">
              <a:spcBef>
                <a:spcPts val="0"/>
              </a:spcBef>
              <a:spcAft>
                <a:spcPts val="0"/>
              </a:spcAft>
              <a:buNone/>
            </a:pPr>
            <a:r>
              <a:rPr lang="fr-FR" sz="2400" b="0" i="0" u="sng" strike="noStrike" cap="none">
                <a:solidFill>
                  <a:schemeClr val="lt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https://www.agencemicroprojets.org/</a:t>
            </a:r>
            <a:endParaRPr sz="2400" b="0" i="0" u="none" strike="noStrike" cap="none">
              <a:solidFill>
                <a:schemeClr val="lt1"/>
              </a:solidFill>
              <a:latin typeface="Century Gothic"/>
              <a:ea typeface="Century Gothic"/>
              <a:cs typeface="Century Gothic"/>
              <a:sym typeface="Century Gothic"/>
            </a:endParaRPr>
          </a:p>
          <a:p>
            <a:pPr marL="457200" marR="0" lvl="1" indent="0" algn="l" rtl="0">
              <a:spcBef>
                <a:spcPts val="0"/>
              </a:spcBef>
              <a:spcAft>
                <a:spcPts val="0"/>
              </a:spcAft>
              <a:buNone/>
            </a:pPr>
            <a:r>
              <a:rPr lang="fr-FR" sz="2400" b="0" i="0" u="none" strike="noStrike" cap="none">
                <a:solidFill>
                  <a:schemeClr val="lt1"/>
                </a:solidFill>
                <a:latin typeface="Century Gothic"/>
                <a:ea typeface="Century Gothic"/>
                <a:cs typeface="Century Gothic"/>
                <a:sym typeface="Century Gothic"/>
              </a:rPr>
              <a:t>Appel à projet bi annuel réservé aux associations de + de 2 ans et de budget &lt; 130 k€</a:t>
            </a:r>
            <a:endParaRPr/>
          </a:p>
          <a:p>
            <a:pPr marL="457200" marR="0" lvl="1" indent="0" algn="l" rtl="0">
              <a:spcBef>
                <a:spcPts val="0"/>
              </a:spcBef>
              <a:spcAft>
                <a:spcPts val="0"/>
              </a:spcAft>
              <a:buNone/>
            </a:pPr>
            <a:r>
              <a:rPr lang="fr-FR" sz="2400" b="0" i="0" u="none" strike="noStrike" cap="none">
                <a:solidFill>
                  <a:schemeClr val="lt1"/>
                </a:solidFill>
                <a:latin typeface="Century Gothic"/>
                <a:ea typeface="Century Gothic"/>
                <a:cs typeface="Century Gothic"/>
                <a:sym typeface="Century Gothic"/>
              </a:rPr>
              <a:t>Sessions de formation/accompagnement des associations (5 modules proposés + accompagnement individualisé)</a:t>
            </a:r>
            <a:endParaRPr/>
          </a:p>
          <a:p>
            <a:pPr marL="457200" marR="0" lvl="1" indent="0" algn="l" rtl="0">
              <a:spcBef>
                <a:spcPts val="0"/>
              </a:spcBef>
              <a:spcAft>
                <a:spcPts val="0"/>
              </a:spcAft>
              <a:buNone/>
            </a:pPr>
            <a:endParaRPr sz="2400" b="1" i="0" u="none" strike="noStrike" cap="none">
              <a:solidFill>
                <a:schemeClr val="lt1"/>
              </a:solidFill>
              <a:latin typeface="Century Gothic"/>
              <a:ea typeface="Century Gothic"/>
              <a:cs typeface="Century Gothic"/>
              <a:sym typeface="Century Gothic"/>
            </a:endParaRPr>
          </a:p>
          <a:p>
            <a:pPr marL="457200" marR="0" lvl="1" indent="0" algn="l" rtl="0">
              <a:spcBef>
                <a:spcPts val="0"/>
              </a:spcBef>
              <a:spcAft>
                <a:spcPts val="0"/>
              </a:spcAft>
              <a:buNone/>
            </a:pPr>
            <a:r>
              <a:rPr lang="fr-FR" sz="2400" b="1" i="0" u="none" strike="noStrike" cap="none">
                <a:latin typeface="Century Gothic"/>
                <a:ea typeface="Century Gothic"/>
                <a:cs typeface="Century Gothic"/>
                <a:sym typeface="Century Gothic"/>
              </a:rPr>
              <a:t>Coordination Sud: plateforme avec offre de financement </a:t>
            </a:r>
            <a:r>
              <a:rPr lang="fr-FR" sz="2400" b="0" i="0" u="sng" strike="noStrike" cap="none">
                <a:solidFill>
                  <a:schemeClr val="lt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https://www.coordinationsud.org/financements/</a:t>
            </a:r>
            <a:endParaRPr sz="2400" b="0" i="0" u="none" strike="noStrike" cap="none">
              <a:solidFill>
                <a:schemeClr val="lt1"/>
              </a:solidFill>
              <a:latin typeface="Century Gothic"/>
              <a:ea typeface="Century Gothic"/>
              <a:cs typeface="Century Gothic"/>
              <a:sym typeface="Century Gothic"/>
            </a:endParaRPr>
          </a:p>
          <a:p>
            <a:pPr marL="457200" marR="0" lvl="1" indent="0" algn="l"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a:p>
            <a:pPr marL="457200" marR="0" lvl="1" indent="0" algn="l"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24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4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24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24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24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24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24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24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24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24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24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18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br>
              <a:rPr lang="fr-FR" sz="1800" b="1">
                <a:solidFill>
                  <a:schemeClr val="lt1"/>
                </a:solidFill>
                <a:latin typeface="Century Gothic"/>
                <a:ea typeface="Century Gothic"/>
                <a:cs typeface="Century Gothic"/>
                <a:sym typeface="Century Gothic"/>
              </a:rPr>
            </a:br>
            <a:br>
              <a:rPr lang="fr-FR" sz="1800" b="1">
                <a:solidFill>
                  <a:schemeClr val="lt1"/>
                </a:solidFill>
                <a:latin typeface="Century Gothic"/>
                <a:ea typeface="Century Gothic"/>
                <a:cs typeface="Century Gothic"/>
                <a:sym typeface="Century Gothic"/>
              </a:rPr>
            </a:br>
            <a:br>
              <a:rPr lang="fr-FR" sz="1800" b="1">
                <a:solidFill>
                  <a:schemeClr val="lt1"/>
                </a:solidFill>
                <a:latin typeface="Century Gothic"/>
                <a:ea typeface="Century Gothic"/>
                <a:cs typeface="Century Gothic"/>
                <a:sym typeface="Century Gothic"/>
              </a:rPr>
            </a:b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7"/>
          <p:cNvSpPr txBox="1">
            <a:spLocks noGrp="1"/>
          </p:cNvSpPr>
          <p:nvPr>
            <p:ph type="title"/>
          </p:nvPr>
        </p:nvSpPr>
        <p:spPr>
          <a:xfrm>
            <a:off x="530469" y="43296"/>
            <a:ext cx="10515600" cy="202237"/>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entury Gothic"/>
              <a:buNone/>
            </a:pPr>
            <a:r>
              <a:rPr lang="fr-FR" sz="3200" b="1">
                <a:latin typeface="Century Gothic"/>
                <a:ea typeface="Century Gothic"/>
                <a:cs typeface="Century Gothic"/>
                <a:sym typeface="Century Gothic"/>
              </a:rPr>
              <a:t>    </a:t>
            </a:r>
            <a:br>
              <a:rPr lang="fr-FR" sz="3200" b="1">
                <a:latin typeface="Century Gothic"/>
                <a:ea typeface="Century Gothic"/>
                <a:cs typeface="Century Gothic"/>
                <a:sym typeface="Century Gothic"/>
              </a:rPr>
            </a:br>
            <a:endParaRPr sz="3200" b="1">
              <a:latin typeface="Century Gothic"/>
              <a:ea typeface="Century Gothic"/>
              <a:cs typeface="Century Gothic"/>
              <a:sym typeface="Century Gothic"/>
            </a:endParaRPr>
          </a:p>
        </p:txBody>
      </p:sp>
      <p:sp>
        <p:nvSpPr>
          <p:cNvPr id="276" name="Google Shape;276;p27"/>
          <p:cNvSpPr txBox="1">
            <a:spLocks noGrp="1"/>
          </p:cNvSpPr>
          <p:nvPr>
            <p:ph type="body" idx="1"/>
          </p:nvPr>
        </p:nvSpPr>
        <p:spPr>
          <a:xfrm>
            <a:off x="592667" y="278425"/>
            <a:ext cx="10515600" cy="610159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920"/>
              <a:buNone/>
            </a:pPr>
            <a:r>
              <a:rPr lang="fr-FR" sz="2400" b="1">
                <a:solidFill>
                  <a:srgbClr val="333333"/>
                </a:solidFill>
                <a:latin typeface="Century Gothic"/>
                <a:ea typeface="Century Gothic"/>
                <a:cs typeface="Century Gothic"/>
                <a:sym typeface="Century Gothic"/>
              </a:rPr>
              <a:t>RESACOOP:</a:t>
            </a:r>
            <a:r>
              <a:rPr lang="fr-FR" sz="2400" b="1">
                <a:solidFill>
                  <a:srgbClr val="333333"/>
                </a:solidFill>
              </a:rPr>
              <a:t> réseau régional de coopération internationale</a:t>
            </a:r>
            <a:endParaRPr b="1">
              <a:solidFill>
                <a:srgbClr val="333333"/>
              </a:solidFill>
            </a:endParaRPr>
          </a:p>
          <a:p>
            <a:pPr marL="0" lvl="0" indent="0" algn="l" rtl="0">
              <a:spcBef>
                <a:spcPts val="1080"/>
              </a:spcBef>
              <a:spcAft>
                <a:spcPts val="0"/>
              </a:spcAft>
              <a:buSzPts val="1920"/>
              <a:buNone/>
            </a:pPr>
            <a:r>
              <a:rPr lang="fr-FR" sz="2400" u="sng">
                <a:solidFill>
                  <a:schemeClr val="lt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http://www.resacoop.org/liste-des-financements</a:t>
            </a:r>
            <a:endParaRPr sz="2400">
              <a:solidFill>
                <a:schemeClr val="lt1"/>
              </a:solidFill>
              <a:latin typeface="Century Gothic"/>
              <a:ea typeface="Century Gothic"/>
              <a:cs typeface="Century Gothic"/>
              <a:sym typeface="Century Gothic"/>
            </a:endParaRPr>
          </a:p>
          <a:p>
            <a:pPr marL="0" lvl="0" indent="0" algn="l" rtl="0">
              <a:spcBef>
                <a:spcPts val="1080"/>
              </a:spcBef>
              <a:spcAft>
                <a:spcPts val="0"/>
              </a:spcAft>
              <a:buSzPts val="1920"/>
              <a:buNone/>
            </a:pPr>
            <a:endParaRPr sz="2400">
              <a:solidFill>
                <a:schemeClr val="lt1"/>
              </a:solidFill>
              <a:latin typeface="Century Gothic"/>
              <a:ea typeface="Century Gothic"/>
              <a:cs typeface="Century Gothic"/>
              <a:sym typeface="Century Gothic"/>
            </a:endParaRPr>
          </a:p>
          <a:p>
            <a:pPr marL="0" lvl="0" indent="0" algn="l" rtl="0">
              <a:spcBef>
                <a:spcPts val="1080"/>
              </a:spcBef>
              <a:spcAft>
                <a:spcPts val="0"/>
              </a:spcAft>
              <a:buSzPts val="1920"/>
              <a:buNone/>
            </a:pPr>
            <a:r>
              <a:rPr lang="fr-FR" sz="2400" b="1">
                <a:solidFill>
                  <a:srgbClr val="333333"/>
                </a:solidFill>
              </a:rPr>
              <a:t>Fondation sous l’égide de la Fondation de France:</a:t>
            </a:r>
            <a:endParaRPr b="1">
              <a:solidFill>
                <a:srgbClr val="333333"/>
              </a:solidFill>
            </a:endParaRPr>
          </a:p>
          <a:p>
            <a:pPr marL="0" lvl="0" indent="0" algn="l" rtl="0">
              <a:spcBef>
                <a:spcPts val="1080"/>
              </a:spcBef>
              <a:spcAft>
                <a:spcPts val="0"/>
              </a:spcAft>
              <a:buSzPts val="1920"/>
              <a:buNone/>
            </a:pPr>
            <a:r>
              <a:rPr lang="fr-FR" sz="2400">
                <a:solidFill>
                  <a:schemeClr val="lt1"/>
                </a:solidFill>
                <a:latin typeface="Century Gothic"/>
                <a:ea typeface="Century Gothic"/>
                <a:cs typeface="Century Gothic"/>
                <a:sym typeface="Century Gothic"/>
              </a:rPr>
              <a:t> </a:t>
            </a:r>
            <a:r>
              <a:rPr lang="fr-FR" sz="2400" u="sng">
                <a:solidFill>
                  <a:schemeClr val="lt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https://www.fondationdefrance.org/fr/annuaire-des-fondations-abritees</a:t>
            </a:r>
            <a:endParaRPr sz="2400">
              <a:solidFill>
                <a:schemeClr val="lt1"/>
              </a:solidFill>
              <a:latin typeface="Century Gothic"/>
              <a:ea typeface="Century Gothic"/>
              <a:cs typeface="Century Gothic"/>
              <a:sym typeface="Century Gothic"/>
            </a:endParaRPr>
          </a:p>
          <a:p>
            <a:pPr marL="0" lvl="0" indent="0" algn="l" rtl="0">
              <a:spcBef>
                <a:spcPts val="1080"/>
              </a:spcBef>
              <a:spcAft>
                <a:spcPts val="0"/>
              </a:spcAft>
              <a:buSzPts val="1920"/>
              <a:buNone/>
            </a:pPr>
            <a:endParaRPr sz="2400">
              <a:solidFill>
                <a:schemeClr val="lt1"/>
              </a:solidFill>
              <a:latin typeface="Century Gothic"/>
              <a:ea typeface="Century Gothic"/>
              <a:cs typeface="Century Gothic"/>
              <a:sym typeface="Century Gothic"/>
            </a:endParaRPr>
          </a:p>
          <a:p>
            <a:pPr marL="0" lvl="0" indent="0" algn="l" rtl="0">
              <a:spcBef>
                <a:spcPts val="1080"/>
              </a:spcBef>
              <a:spcAft>
                <a:spcPts val="0"/>
              </a:spcAft>
              <a:buSzPts val="1920"/>
              <a:buNone/>
            </a:pPr>
            <a:r>
              <a:rPr lang="fr-FR" sz="2400" b="1">
                <a:solidFill>
                  <a:schemeClr val="dk1"/>
                </a:solidFill>
                <a:latin typeface="Century Gothic"/>
                <a:ea typeface="Century Gothic"/>
                <a:cs typeface="Century Gothic"/>
                <a:sym typeface="Century Gothic"/>
              </a:rPr>
              <a:t>Collectif de philanthropes : 1% pour la planète</a:t>
            </a:r>
            <a:endParaRPr>
              <a:solidFill>
                <a:schemeClr val="dk1"/>
              </a:solidFill>
            </a:endParaRPr>
          </a:p>
          <a:p>
            <a:pPr marL="0" lvl="1" indent="0" algn="l" rtl="0">
              <a:spcBef>
                <a:spcPts val="1600"/>
              </a:spcBef>
              <a:spcAft>
                <a:spcPts val="0"/>
              </a:spcAft>
              <a:buSzPts val="1920"/>
              <a:buNone/>
            </a:pPr>
            <a:r>
              <a:rPr lang="fr-FR" sz="2400" u="sng">
                <a:solidFill>
                  <a:schemeClr val="lt1"/>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https://www.onepercentfortheplanet.fr/</a:t>
            </a:r>
            <a:endParaRPr sz="2400">
              <a:solidFill>
                <a:schemeClr val="lt1"/>
              </a:solidFill>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28"/>
          <p:cNvPicPr preferRelativeResize="0"/>
          <p:nvPr/>
        </p:nvPicPr>
        <p:blipFill rotWithShape="1">
          <a:blip r:embed="rId3">
            <a:alphaModFix/>
          </a:blip>
          <a:srcRect/>
          <a:stretch/>
        </p:blipFill>
        <p:spPr>
          <a:xfrm>
            <a:off x="2781300" y="0"/>
            <a:ext cx="6629400"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29"/>
          <p:cNvPicPr preferRelativeResize="0"/>
          <p:nvPr/>
        </p:nvPicPr>
        <p:blipFill rotWithShape="1">
          <a:blip r:embed="rId3">
            <a:alphaModFix/>
          </a:blip>
          <a:srcRect/>
          <a:stretch/>
        </p:blipFill>
        <p:spPr>
          <a:xfrm>
            <a:off x="628650" y="361950"/>
            <a:ext cx="10934700" cy="6134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
          <p:cNvSpPr txBox="1"/>
          <p:nvPr/>
        </p:nvSpPr>
        <p:spPr>
          <a:xfrm>
            <a:off x="291296" y="826729"/>
            <a:ext cx="11900700" cy="6680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000" b="1">
                <a:solidFill>
                  <a:schemeClr val="lt1"/>
                </a:solidFill>
                <a:latin typeface="Century Gothic"/>
                <a:ea typeface="Century Gothic"/>
                <a:cs typeface="Century Gothic"/>
                <a:sym typeface="Century Gothic"/>
              </a:rPr>
              <a:t>RECONNAISSANCE D’INTERET GENERAL</a:t>
            </a:r>
            <a:endParaRPr/>
          </a:p>
          <a:p>
            <a:pPr marL="0" marR="0" lvl="0" indent="0" algn="l" rtl="0">
              <a:spcBef>
                <a:spcPts val="0"/>
              </a:spcBef>
              <a:spcAft>
                <a:spcPts val="0"/>
              </a:spcAft>
              <a:buNone/>
            </a:pPr>
            <a:endParaRPr sz="26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b="1">
                <a:solidFill>
                  <a:schemeClr val="lt1"/>
                </a:solidFill>
                <a:latin typeface="Century Gothic"/>
                <a:ea typeface="Century Gothic"/>
                <a:cs typeface="Century Gothic"/>
                <a:sym typeface="Century Gothic"/>
              </a:rPr>
              <a:t>Pourquoi : </a:t>
            </a:r>
            <a:r>
              <a:rPr lang="fr-FR" sz="2400">
                <a:solidFill>
                  <a:schemeClr val="lt1"/>
                </a:solidFill>
                <a:latin typeface="Century Gothic"/>
                <a:ea typeface="Century Gothic"/>
                <a:cs typeface="Century Gothic"/>
                <a:sym typeface="Century Gothic"/>
              </a:rPr>
              <a:t>permet aux donateurs de bénéficier d’une réduction d’impôt sur les revenus</a:t>
            </a:r>
            <a:endParaRPr/>
          </a:p>
          <a:p>
            <a:pPr marL="0" marR="0" lvl="0" indent="0" algn="l" rtl="0">
              <a:spcBef>
                <a:spcPts val="0"/>
              </a:spcBef>
              <a:spcAft>
                <a:spcPts val="0"/>
              </a:spcAft>
              <a:buNone/>
            </a:pPr>
            <a:endParaRPr sz="22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b="1">
                <a:solidFill>
                  <a:schemeClr val="lt1"/>
                </a:solidFill>
                <a:latin typeface="Century Gothic"/>
                <a:ea typeface="Century Gothic"/>
                <a:cs typeface="Century Gothic"/>
                <a:sym typeface="Century Gothic"/>
              </a:rPr>
              <a:t>Comment : </a:t>
            </a:r>
            <a:r>
              <a:rPr lang="fr-FR" sz="2400">
                <a:solidFill>
                  <a:schemeClr val="lt1"/>
                </a:solidFill>
                <a:latin typeface="Century Gothic"/>
                <a:ea typeface="Century Gothic"/>
                <a:cs typeface="Century Gothic"/>
                <a:sym typeface="Century Gothic"/>
              </a:rPr>
              <a:t>obtenir l’accord du FISC (Privas pour l’Ardèche)</a:t>
            </a:r>
            <a:endParaRPr/>
          </a:p>
          <a:p>
            <a:pPr marL="0" marR="0" lvl="0" indent="0" algn="l" rtl="0">
              <a:spcBef>
                <a:spcPts val="0"/>
              </a:spcBef>
              <a:spcAft>
                <a:spcPts val="0"/>
              </a:spcAft>
              <a:buNone/>
            </a:pPr>
            <a:endParaRPr sz="22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b="1">
                <a:solidFill>
                  <a:schemeClr val="lt1"/>
                </a:solidFill>
                <a:latin typeface="Century Gothic"/>
                <a:ea typeface="Century Gothic"/>
                <a:cs typeface="Century Gothic"/>
                <a:sym typeface="Century Gothic"/>
              </a:rPr>
              <a:t>La procédure </a:t>
            </a:r>
            <a:r>
              <a:rPr lang="fr-FR" sz="2400">
                <a:solidFill>
                  <a:schemeClr val="lt1"/>
                </a:solidFill>
                <a:latin typeface="Century Gothic"/>
                <a:ea typeface="Century Gothic"/>
                <a:cs typeface="Century Gothic"/>
                <a:sym typeface="Century Gothic"/>
              </a:rPr>
              <a:t>: le rescrit fiscal. Document tout prêt à remplir. Le Fisc a 6 mois pour donner son avis, accord ou refus. Recours possible.</a:t>
            </a:r>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Normalement 2 ans d’existence pour l’association demandeur.</a:t>
            </a:r>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Les réductions :</a:t>
            </a:r>
            <a:endParaRPr/>
          </a:p>
          <a:p>
            <a:pPr marL="0" marR="0" lvl="0" indent="0" algn="l" rtl="0">
              <a:spcBef>
                <a:spcPts val="0"/>
              </a:spcBef>
              <a:spcAft>
                <a:spcPts val="0"/>
              </a:spcAft>
              <a:buNone/>
            </a:pPr>
            <a:endParaRPr sz="22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b="1">
                <a:solidFill>
                  <a:schemeClr val="lt1"/>
                </a:solidFill>
                <a:latin typeface="Century Gothic"/>
                <a:ea typeface="Century Gothic"/>
                <a:cs typeface="Century Gothic"/>
                <a:sym typeface="Century Gothic"/>
              </a:rPr>
              <a:t>Le reçu fiscal :</a:t>
            </a:r>
            <a:r>
              <a:rPr lang="fr-FR" sz="2400">
                <a:solidFill>
                  <a:schemeClr val="lt1"/>
                </a:solidFill>
                <a:latin typeface="Century Gothic"/>
                <a:ea typeface="Century Gothic"/>
                <a:cs typeface="Century Gothic"/>
                <a:sym typeface="Century Gothic"/>
              </a:rPr>
              <a:t> imprimé standard proposé par le FISC. Aménagement possible du reçu à condition de respecter certaines mentions.</a:t>
            </a:r>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Envoi possible par mail avec signature scannée</a:t>
            </a:r>
            <a:r>
              <a:rPr lang="fr-FR" sz="2400" b="1">
                <a:solidFill>
                  <a:schemeClr val="lt1"/>
                </a:solidFill>
                <a:latin typeface="Century Gothic"/>
                <a:ea typeface="Century Gothic"/>
                <a:cs typeface="Century Gothic"/>
                <a:sym typeface="Century Gothic"/>
              </a:rPr>
              <a:t>.</a:t>
            </a:r>
            <a:endParaRPr/>
          </a:p>
          <a:p>
            <a:pPr marL="0" marR="0" lvl="0" indent="0" algn="l" rtl="0">
              <a:spcBef>
                <a:spcPts val="0"/>
              </a:spcBef>
              <a:spcAft>
                <a:spcPts val="0"/>
              </a:spcAft>
              <a:buNone/>
            </a:pPr>
            <a:endParaRPr sz="28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800" b="1">
              <a:solidFill>
                <a:schemeClr val="lt1"/>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0"/>
          <p:cNvSpPr txBox="1"/>
          <p:nvPr/>
        </p:nvSpPr>
        <p:spPr>
          <a:xfrm>
            <a:off x="256804" y="225592"/>
            <a:ext cx="11935200" cy="689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a:solidFill>
                  <a:schemeClr val="lt1"/>
                </a:solidFill>
                <a:latin typeface="Century Gothic"/>
                <a:ea typeface="Century Gothic"/>
                <a:cs typeface="Century Gothic"/>
                <a:sym typeface="Century Gothic"/>
              </a:rPr>
              <a:t>COMPTABILITE DES ASSOCIATIONS</a:t>
            </a:r>
            <a:endParaRPr/>
          </a:p>
          <a:p>
            <a:pPr marL="0" marR="0" lvl="0" indent="0" algn="ctr" rtl="0">
              <a:spcBef>
                <a:spcPts val="0"/>
              </a:spcBef>
              <a:spcAft>
                <a:spcPts val="0"/>
              </a:spcAft>
              <a:buNone/>
            </a:pPr>
            <a:endParaRPr sz="24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b="1">
                <a:solidFill>
                  <a:schemeClr val="lt1"/>
                </a:solidFill>
                <a:latin typeface="Century Gothic"/>
                <a:ea typeface="Century Gothic"/>
                <a:cs typeface="Century Gothic"/>
                <a:sym typeface="Century Gothic"/>
              </a:rPr>
              <a:t>Différente selon la taille des associations</a:t>
            </a:r>
            <a:endParaRPr/>
          </a:p>
          <a:p>
            <a:pPr marL="0" marR="0" lvl="0" indent="0" algn="l" rtl="0">
              <a:spcBef>
                <a:spcPts val="0"/>
              </a:spcBef>
              <a:spcAft>
                <a:spcPts val="0"/>
              </a:spcAft>
              <a:buNone/>
            </a:pPr>
            <a:endParaRPr sz="2000" b="1">
              <a:solidFill>
                <a:schemeClr val="lt1"/>
              </a:solidFill>
              <a:latin typeface="Century Gothic"/>
              <a:ea typeface="Century Gothic"/>
              <a:cs typeface="Century Gothic"/>
              <a:sym typeface="Century Gothic"/>
            </a:endParaRPr>
          </a:p>
          <a:p>
            <a:pPr marL="457200" marR="0" lvl="0" indent="-368300" algn="l" rtl="0">
              <a:spcBef>
                <a:spcPts val="0"/>
              </a:spcBef>
              <a:spcAft>
                <a:spcPts val="0"/>
              </a:spcAft>
              <a:buClr>
                <a:schemeClr val="lt1"/>
              </a:buClr>
              <a:buSzPts val="2200"/>
              <a:buFont typeface="Century Gothic"/>
              <a:buChar char="●"/>
            </a:pPr>
            <a:r>
              <a:rPr lang="fr-FR" sz="2200" b="1">
                <a:solidFill>
                  <a:schemeClr val="lt1"/>
                </a:solidFill>
                <a:latin typeface="Century Gothic"/>
                <a:ea typeface="Century Gothic"/>
                <a:cs typeface="Century Gothic"/>
                <a:sym typeface="Century Gothic"/>
              </a:rPr>
              <a:t>Comptabilité de trésorerie</a:t>
            </a:r>
            <a:r>
              <a:rPr lang="fr-FR" sz="2200">
                <a:solidFill>
                  <a:schemeClr val="lt1"/>
                </a:solidFill>
                <a:latin typeface="Century Gothic"/>
                <a:ea typeface="Century Gothic"/>
                <a:cs typeface="Century Gothic"/>
                <a:sym typeface="Century Gothic"/>
              </a:rPr>
              <a:t> pour les petites associations qui n’enregistrent que des dépenses, des recettes de cotisations, dons, manifestations, sans subvention de département ni d’Etat, ni d’actif autre que banque et caisse sur Excel par exemple ou simple cahier avec colonnes</a:t>
            </a:r>
            <a:endParaRPr sz="2200"/>
          </a:p>
          <a:p>
            <a:pPr marL="342900" marR="0" lvl="0" indent="-215900" algn="l" rtl="0">
              <a:spcBef>
                <a:spcPts val="0"/>
              </a:spcBef>
              <a:spcAft>
                <a:spcPts val="0"/>
              </a:spcAft>
              <a:buClr>
                <a:schemeClr val="lt1"/>
              </a:buClr>
              <a:buSzPts val="2000"/>
              <a:buFont typeface="Arial"/>
              <a:buNone/>
            </a:pPr>
            <a:endParaRPr sz="2000">
              <a:solidFill>
                <a:schemeClr val="lt1"/>
              </a:solidFill>
              <a:latin typeface="Century Gothic"/>
              <a:ea typeface="Century Gothic"/>
              <a:cs typeface="Century Gothic"/>
              <a:sym typeface="Century Gothic"/>
            </a:endParaRPr>
          </a:p>
          <a:p>
            <a:pPr marL="457200" marR="0" lvl="0" indent="-368300" algn="l" rtl="0">
              <a:spcBef>
                <a:spcPts val="0"/>
              </a:spcBef>
              <a:spcAft>
                <a:spcPts val="0"/>
              </a:spcAft>
              <a:buClr>
                <a:schemeClr val="lt1"/>
              </a:buClr>
              <a:buSzPts val="2200"/>
              <a:buFont typeface="Century Gothic"/>
              <a:buChar char="●"/>
            </a:pPr>
            <a:r>
              <a:rPr lang="fr-FR" sz="2200" b="1">
                <a:solidFill>
                  <a:schemeClr val="lt1"/>
                </a:solidFill>
                <a:latin typeface="Century Gothic"/>
                <a:ea typeface="Century Gothic"/>
                <a:cs typeface="Century Gothic"/>
                <a:sym typeface="Century Gothic"/>
              </a:rPr>
              <a:t>Comptabilité d’engagemen</a:t>
            </a:r>
            <a:r>
              <a:rPr lang="fr-FR" sz="2200">
                <a:solidFill>
                  <a:schemeClr val="lt1"/>
                </a:solidFill>
                <a:latin typeface="Century Gothic"/>
                <a:ea typeface="Century Gothic"/>
                <a:cs typeface="Century Gothic"/>
                <a:sym typeface="Century Gothic"/>
              </a:rPr>
              <a:t>t dite comptabilité double pour les associations qui enregistrent en plus des dettes, des créances, des subventions et possèdent des biens:</a:t>
            </a:r>
            <a:endParaRPr sz="2200"/>
          </a:p>
          <a:p>
            <a:pPr marL="800100" marR="0" lvl="1" indent="-355600" algn="l" rtl="0">
              <a:spcBef>
                <a:spcPts val="0"/>
              </a:spcBef>
              <a:spcAft>
                <a:spcPts val="0"/>
              </a:spcAft>
              <a:buClr>
                <a:schemeClr val="lt1"/>
              </a:buClr>
              <a:buSzPts val="2200"/>
              <a:buFont typeface="Arial"/>
              <a:buChar char="•"/>
            </a:pPr>
            <a:r>
              <a:rPr lang="fr-FR" sz="2200" b="0" i="0" u="none" strike="noStrike" cap="none">
                <a:solidFill>
                  <a:schemeClr val="lt1"/>
                </a:solidFill>
                <a:latin typeface="Century Gothic"/>
                <a:ea typeface="Century Gothic"/>
                <a:cs typeface="Century Gothic"/>
                <a:sym typeface="Century Gothic"/>
              </a:rPr>
              <a:t>Utilisation du plan comptable « associations » recommandée (compte d’exploitation et bilan)</a:t>
            </a:r>
            <a:endParaRPr sz="2200"/>
          </a:p>
          <a:p>
            <a:pPr marL="800100" marR="0" lvl="1" indent="-355600" algn="l" rtl="0">
              <a:spcBef>
                <a:spcPts val="0"/>
              </a:spcBef>
              <a:spcAft>
                <a:spcPts val="0"/>
              </a:spcAft>
              <a:buClr>
                <a:schemeClr val="lt1"/>
              </a:buClr>
              <a:buSzPts val="2200"/>
              <a:buFont typeface="Arial"/>
              <a:buChar char="•"/>
            </a:pPr>
            <a:r>
              <a:rPr lang="fr-FR" sz="2200" b="0" i="0" u="none" strike="noStrike" cap="none">
                <a:solidFill>
                  <a:schemeClr val="lt1"/>
                </a:solidFill>
                <a:latin typeface="Century Gothic"/>
                <a:ea typeface="Century Gothic"/>
                <a:cs typeface="Century Gothic"/>
                <a:sym typeface="Century Gothic"/>
              </a:rPr>
              <a:t>Outil Excel ou logiciel gratuit ou payant (ex celui de la Maif)</a:t>
            </a:r>
            <a:endParaRPr sz="2200"/>
          </a:p>
          <a:p>
            <a:pPr marL="800100" marR="0" lvl="1" indent="-355600" algn="l" rtl="0">
              <a:spcBef>
                <a:spcPts val="0"/>
              </a:spcBef>
              <a:spcAft>
                <a:spcPts val="0"/>
              </a:spcAft>
              <a:buClr>
                <a:schemeClr val="lt1"/>
              </a:buClr>
              <a:buSzPts val="2200"/>
              <a:buFont typeface="Arial"/>
              <a:buChar char="•"/>
            </a:pPr>
            <a:r>
              <a:rPr lang="fr-FR" sz="2200" b="0" i="0" u="none" strike="noStrike" cap="none">
                <a:solidFill>
                  <a:schemeClr val="lt1"/>
                </a:solidFill>
                <a:latin typeface="Century Gothic"/>
                <a:ea typeface="Century Gothic"/>
                <a:cs typeface="Century Gothic"/>
                <a:sym typeface="Century Gothic"/>
              </a:rPr>
              <a:t>recommandé pour les associations : </a:t>
            </a:r>
            <a:endParaRPr sz="2200"/>
          </a:p>
          <a:p>
            <a:pPr marL="1371600" marR="0" lvl="0" indent="0" algn="l" rtl="0">
              <a:spcBef>
                <a:spcPts val="0"/>
              </a:spcBef>
              <a:spcAft>
                <a:spcPts val="0"/>
              </a:spcAft>
              <a:buNone/>
            </a:pPr>
            <a:r>
              <a:rPr lang="fr-FR" sz="2200" b="0" i="0" u="none" strike="noStrike" cap="none">
                <a:solidFill>
                  <a:schemeClr val="lt1"/>
                </a:solidFill>
                <a:latin typeface="Century Gothic"/>
                <a:ea typeface="Century Gothic"/>
                <a:cs typeface="Century Gothic"/>
                <a:sym typeface="Century Gothic"/>
              </a:rPr>
              <a:t>Qui ont une activité lucrative ou commerciale (imposition TVA et IS)</a:t>
            </a:r>
            <a:endParaRPr sz="2200"/>
          </a:p>
          <a:p>
            <a:pPr marL="1371600" marR="0" lvl="0" indent="0" algn="l" rtl="0">
              <a:spcBef>
                <a:spcPts val="0"/>
              </a:spcBef>
              <a:spcAft>
                <a:spcPts val="0"/>
              </a:spcAft>
              <a:buNone/>
            </a:pPr>
            <a:r>
              <a:rPr lang="fr-FR" sz="2200" b="0" i="0" u="none" strike="noStrike" cap="none">
                <a:solidFill>
                  <a:schemeClr val="lt1"/>
                </a:solidFill>
                <a:latin typeface="Century Gothic"/>
                <a:ea typeface="Century Gothic"/>
                <a:cs typeface="Century Gothic"/>
                <a:sym typeface="Century Gothic"/>
              </a:rPr>
              <a:t>Qui emploient du personnel, qui reçoivent des subventions publiques</a:t>
            </a:r>
            <a:endParaRPr sz="2200"/>
          </a:p>
          <a:p>
            <a:pPr marL="0" marR="0" lvl="0" indent="0" algn="l" rtl="0">
              <a:spcBef>
                <a:spcPts val="0"/>
              </a:spcBef>
              <a:spcAft>
                <a:spcPts val="0"/>
              </a:spcAft>
              <a:buNone/>
            </a:pPr>
            <a:endParaRPr sz="22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p:nvPr/>
        </p:nvSpPr>
        <p:spPr>
          <a:xfrm>
            <a:off x="390271" y="425462"/>
            <a:ext cx="11640600" cy="6432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a:solidFill>
                  <a:schemeClr val="lt1"/>
                </a:solidFill>
                <a:latin typeface="Century Gothic"/>
                <a:ea typeface="Century Gothic"/>
                <a:cs typeface="Century Gothic"/>
                <a:sym typeface="Century Gothic"/>
              </a:rPr>
              <a:t>COMPTABILITE (suite</a:t>
            </a:r>
            <a:r>
              <a:rPr lang="fr-FR" sz="2400" b="1">
                <a:solidFill>
                  <a:schemeClr val="lt1"/>
                </a:solidFill>
                <a:latin typeface="Century Gothic"/>
                <a:ea typeface="Century Gothic"/>
                <a:cs typeface="Century Gothic"/>
                <a:sym typeface="Century Gothic"/>
              </a:rPr>
              <a:t>)</a:t>
            </a:r>
            <a:endParaRPr/>
          </a:p>
          <a:p>
            <a:pPr marL="457200" marR="0" lvl="1" indent="0" algn="l" rtl="0">
              <a:spcBef>
                <a:spcPts val="0"/>
              </a:spcBef>
              <a:spcAft>
                <a:spcPts val="0"/>
              </a:spcAft>
              <a:buNone/>
            </a:pPr>
            <a:endParaRPr sz="2400" b="1" i="0" u="none" strike="noStrike" cap="none">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b="1">
                <a:solidFill>
                  <a:schemeClr val="lt1"/>
                </a:solidFill>
                <a:latin typeface="Century Gothic"/>
                <a:ea typeface="Century Gothic"/>
                <a:cs typeface="Century Gothic"/>
                <a:sym typeface="Century Gothic"/>
              </a:rPr>
              <a:t>Obligatoire pour les associations</a:t>
            </a:r>
            <a:endParaRPr/>
          </a:p>
          <a:p>
            <a:pPr marL="0" marR="0" lvl="0" indent="0" algn="l" rtl="0">
              <a:spcBef>
                <a:spcPts val="0"/>
              </a:spcBef>
              <a:spcAft>
                <a:spcPts val="0"/>
              </a:spcAft>
              <a:buNone/>
            </a:pPr>
            <a:endParaRPr/>
          </a:p>
          <a:p>
            <a:pPr marL="457200" marR="0" lvl="0" indent="-3810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Dépassant 153 000 € de dons et subventions publiques</a:t>
            </a:r>
            <a:endParaRPr/>
          </a:p>
          <a:p>
            <a:pPr marL="457200" marR="0" lvl="0" indent="-381000" algn="l" rtl="0">
              <a:spcBef>
                <a:spcPts val="0"/>
              </a:spcBef>
              <a:spcAft>
                <a:spcPts val="0"/>
              </a:spcAft>
              <a:buClr>
                <a:schemeClr val="lt1"/>
              </a:buClr>
              <a:buSzPts val="2400"/>
              <a:buFont typeface="Century Gothic"/>
              <a:buChar char="●"/>
            </a:pPr>
            <a:r>
              <a:rPr lang="fr-FR" sz="2400" b="0" i="0" u="none" strike="noStrike" cap="none">
                <a:solidFill>
                  <a:schemeClr val="lt1"/>
                </a:solidFill>
                <a:latin typeface="Century Gothic"/>
                <a:ea typeface="Century Gothic"/>
                <a:cs typeface="Century Gothic"/>
                <a:sym typeface="Century Gothic"/>
              </a:rPr>
              <a:t>Rapport financier validé par un expert comptable</a:t>
            </a:r>
            <a:endParaRPr/>
          </a:p>
          <a:p>
            <a:pPr marL="457200" marR="0" lvl="0" indent="-3810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bénéficiant d’une aide publique annuelle représentant plus de 50 % de leur budget ou plus de 75 000 euros,</a:t>
            </a:r>
            <a:endParaRPr/>
          </a:p>
          <a:p>
            <a:pPr marL="457200" marR="0" lvl="0" indent="-3810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Soumises à l’impôt sur les sociétés</a:t>
            </a:r>
            <a:endParaRPr sz="2400">
              <a:solidFill>
                <a:schemeClr val="lt1"/>
              </a:solidFill>
              <a:latin typeface="Century Gothic"/>
              <a:ea typeface="Century Gothic"/>
              <a:cs typeface="Century Gothic"/>
              <a:sym typeface="Century Gothic"/>
            </a:endParaRPr>
          </a:p>
          <a:p>
            <a:pPr marL="45720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b="1">
                <a:solidFill>
                  <a:schemeClr val="lt1"/>
                </a:solidFill>
                <a:latin typeface="Century Gothic"/>
                <a:ea typeface="Century Gothic"/>
                <a:cs typeface="Century Gothic"/>
                <a:sym typeface="Century Gothic"/>
              </a:rPr>
              <a:t>Organismes qui font appel à la générosité publique</a:t>
            </a:r>
            <a:endParaRPr b="1"/>
          </a:p>
          <a:p>
            <a:pPr marL="457200" marR="0" lvl="0" indent="-381000" algn="l" rtl="0">
              <a:spcBef>
                <a:spcPts val="0"/>
              </a:spcBef>
              <a:spcAft>
                <a:spcPts val="0"/>
              </a:spcAft>
              <a:buClr>
                <a:schemeClr val="lt1"/>
              </a:buClr>
              <a:buSzPts val="2400"/>
              <a:buFont typeface="Century Gothic"/>
              <a:buChar char="●"/>
            </a:pPr>
            <a:r>
              <a:rPr lang="fr-FR" sz="2400" b="0" i="0" u="none" strike="noStrike" cap="none">
                <a:solidFill>
                  <a:schemeClr val="lt1"/>
                </a:solidFill>
                <a:latin typeface="Century Gothic"/>
                <a:ea typeface="Century Gothic"/>
                <a:cs typeface="Century Gothic"/>
                <a:sym typeface="Century Gothic"/>
              </a:rPr>
              <a:t>Plan comptable « associations » recommandé</a:t>
            </a:r>
            <a:endParaRPr/>
          </a:p>
          <a:p>
            <a:pPr marL="457200" marR="0" lvl="0" indent="-381000" algn="l" rtl="0">
              <a:spcBef>
                <a:spcPts val="0"/>
              </a:spcBef>
              <a:spcAft>
                <a:spcPts val="0"/>
              </a:spcAft>
              <a:buClr>
                <a:schemeClr val="lt1"/>
              </a:buClr>
              <a:buSzPts val="2400"/>
              <a:buFont typeface="Century Gothic"/>
              <a:buChar char="●"/>
            </a:pPr>
            <a:r>
              <a:rPr lang="fr-FR" sz="2400" b="0" i="0" u="none" strike="noStrike" cap="none">
                <a:solidFill>
                  <a:schemeClr val="lt1"/>
                </a:solidFill>
                <a:latin typeface="Century Gothic"/>
                <a:ea typeface="Century Gothic"/>
                <a:cs typeface="Century Gothic"/>
                <a:sym typeface="Century Gothic"/>
              </a:rPr>
              <a:t>Souvent l’imprimé Cerfa est demandé</a:t>
            </a:r>
            <a:endParaRPr/>
          </a:p>
          <a:p>
            <a:pPr marL="457200" marR="0" lvl="1" indent="0" algn="l"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b="1">
                <a:solidFill>
                  <a:schemeClr val="lt1"/>
                </a:solidFill>
                <a:latin typeface="Century Gothic"/>
                <a:ea typeface="Century Gothic"/>
                <a:cs typeface="Century Gothic"/>
                <a:sym typeface="Century Gothic"/>
              </a:rPr>
              <a:t>Reconnues d’utilité publique</a:t>
            </a:r>
            <a:endParaRPr b="1"/>
          </a:p>
          <a:p>
            <a:pPr marL="0" marR="0" lvl="0" indent="0" algn="l" rtl="0">
              <a:spcBef>
                <a:spcPts val="0"/>
              </a:spcBef>
              <a:spcAft>
                <a:spcPts val="0"/>
              </a:spcAft>
              <a:buNone/>
            </a:pPr>
            <a:r>
              <a:rPr lang="fr-FR" sz="2400" b="0" i="0" u="none" strike="noStrike" cap="none">
                <a:solidFill>
                  <a:schemeClr val="lt1"/>
                </a:solidFill>
                <a:latin typeface="Century Gothic"/>
                <a:ea typeface="Century Gothic"/>
                <a:cs typeface="Century Gothic"/>
                <a:sym typeface="Century Gothic"/>
              </a:rPr>
              <a:t>Plan comptable « associations » obligatoire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2"/>
          <p:cNvSpPr txBox="1"/>
          <p:nvPr/>
        </p:nvSpPr>
        <p:spPr>
          <a:xfrm>
            <a:off x="0" y="428176"/>
            <a:ext cx="12192000" cy="6003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1">
                <a:solidFill>
                  <a:schemeClr val="lt1"/>
                </a:solidFill>
                <a:latin typeface="Century Gothic"/>
                <a:ea typeface="Century Gothic"/>
                <a:cs typeface="Century Gothic"/>
                <a:sym typeface="Century Gothic"/>
              </a:rPr>
              <a:t>FISCALITE DES ASSOCIATIONS</a:t>
            </a:r>
            <a:endParaRPr/>
          </a:p>
          <a:p>
            <a:pPr marL="0" marR="0" lvl="0" indent="0" algn="ctr" rtl="0">
              <a:spcBef>
                <a:spcPts val="0"/>
              </a:spcBef>
              <a:spcAft>
                <a:spcPts val="0"/>
              </a:spcAft>
              <a:buNone/>
            </a:pPr>
            <a:endParaRPr sz="32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32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b="1">
                <a:solidFill>
                  <a:schemeClr val="lt1"/>
                </a:solidFill>
                <a:latin typeface="Century Gothic"/>
                <a:ea typeface="Century Gothic"/>
                <a:cs typeface="Century Gothic"/>
                <a:sym typeface="Century Gothic"/>
              </a:rPr>
              <a:t>CONTROLES FISCAUX </a:t>
            </a:r>
            <a:r>
              <a:rPr lang="fr-FR" sz="2400">
                <a:solidFill>
                  <a:schemeClr val="lt1"/>
                </a:solidFill>
                <a:latin typeface="Century Gothic"/>
                <a:ea typeface="Century Gothic"/>
                <a:cs typeface="Century Gothic"/>
                <a:sym typeface="Century Gothic"/>
              </a:rPr>
              <a:t>concernant la délivrance des reçus fiscaux</a:t>
            </a:r>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Depuis 2018 (loi de finances 2017), l’administration fiscale pourra contrôler sur place, dans les locaux de l’association, que les montants portés sur les reçus correspondent bien aux dons et versements effectués.</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b="1">
                <a:solidFill>
                  <a:schemeClr val="lt1"/>
                </a:solidFill>
                <a:latin typeface="Century Gothic"/>
                <a:ea typeface="Century Gothic"/>
                <a:cs typeface="Century Gothic"/>
                <a:sym typeface="Century Gothic"/>
              </a:rPr>
              <a:t>IMPOTS COMMERCIAUX</a:t>
            </a:r>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Lorsque les associations exercent une activité lucrative, elles sont susceptibles d’être soumises aux impôts commerciaux, le caractère lucratif de l’activité devant être démontré par l’administration fiscale.</a:t>
            </a:r>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Quelles recettes : recettes résultant de la vente de biens et de prestations de services qui relèvent des activités lucratives accessoires.</a:t>
            </a:r>
            <a:endParaRPr/>
          </a:p>
          <a:p>
            <a:pPr marL="0" marR="0" lvl="0" indent="0" algn="ctr" rtl="0">
              <a:spcBef>
                <a:spcPts val="0"/>
              </a:spcBef>
              <a:spcAft>
                <a:spcPts val="0"/>
              </a:spcAft>
              <a:buNone/>
            </a:pPr>
            <a:r>
              <a:rPr lang="fr-FR" sz="2400">
                <a:solidFill>
                  <a:srgbClr val="0070C0"/>
                </a:solidFill>
                <a:latin typeface="Century Gothic"/>
                <a:ea typeface="Century Gothic"/>
                <a:cs typeface="Century Gothic"/>
                <a:sym typeface="Century Gothic"/>
              </a:rPr>
              <a:t>https://www.associatheque.fr/fr/fiscal</a:t>
            </a:r>
            <a:r>
              <a:rPr lang="fr-FR" sz="2000">
                <a:solidFill>
                  <a:srgbClr val="0070C0"/>
                </a:solidFill>
                <a:latin typeface="Century Gothic"/>
                <a:ea typeface="Century Gothic"/>
                <a:cs typeface="Century Gothic"/>
                <a:sym typeface="Century Gothic"/>
              </a:rPr>
              <a:t>ite-des-associations/index.html</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3"/>
          <p:cNvSpPr txBox="1"/>
          <p:nvPr/>
        </p:nvSpPr>
        <p:spPr>
          <a:xfrm>
            <a:off x="287867" y="597175"/>
            <a:ext cx="11455500" cy="683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a:solidFill>
                  <a:schemeClr val="lt1"/>
                </a:solidFill>
                <a:latin typeface="Century Gothic"/>
                <a:ea typeface="Century Gothic"/>
                <a:cs typeface="Century Gothic"/>
                <a:sym typeface="Century Gothic"/>
              </a:rPr>
              <a:t>Franchise des activités lucratives accessoires</a:t>
            </a:r>
            <a:endParaRPr/>
          </a:p>
          <a:p>
            <a:pPr marL="0" marR="0" lvl="0" indent="0" algn="l" rtl="0">
              <a:spcBef>
                <a:spcPts val="0"/>
              </a:spcBef>
              <a:spcAft>
                <a:spcPts val="0"/>
              </a:spcAft>
              <a:buNone/>
            </a:pPr>
            <a:endParaRPr sz="24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Cette franchise est commune aux trois impôts commerciaux : TVA, contribution économique territoriale et impôt sur les sociétés de droit commun. </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Le montant maximum de ces recettes lucratives accessoires (encaissées au cours de l’année civile) qu’il est possible aux associations dont la gestion est désintéressée de percevoir sans être assujetti aux impôts commerciaux, a été fixé en 2020 à 72 000 € hors TVA.</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Ce montant est réévalué tous les ans par une publication au bulletin officiel des finances publiques. s’apprécie par organisme quels que soient son importance et le nombre de ses établissements</a:t>
            </a:r>
            <a:r>
              <a:rPr lang="fr-FR" sz="1800">
                <a:solidFill>
                  <a:schemeClr val="lt1"/>
                </a:solidFill>
                <a:latin typeface="Century Gothic"/>
                <a:ea typeface="Century Gothic"/>
                <a:cs typeface="Century Gothic"/>
                <a:sym typeface="Century Gothic"/>
              </a:rPr>
              <a:t>.</a:t>
            </a:r>
            <a:endParaRPr/>
          </a:p>
          <a:p>
            <a:pPr marL="0" marR="0" lvl="0" indent="0" algn="l" rtl="0">
              <a:spcBef>
                <a:spcPts val="0"/>
              </a:spcBef>
              <a:spcAft>
                <a:spcPts val="0"/>
              </a:spcAft>
              <a:buNone/>
            </a:pPr>
            <a:endParaRPr sz="24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fr-FR" sz="2400" b="1" u="sng">
                <a:solidFill>
                  <a:schemeClr val="hlink"/>
                </a:solidFill>
                <a:latin typeface="Century Gothic"/>
                <a:ea typeface="Century Gothic"/>
                <a:cs typeface="Century Gothic"/>
                <a:sym typeface="Century Gothic"/>
                <a:hlinkClick r:id="rId3"/>
              </a:rPr>
              <a:t>https://www.associatheque.fr/fr/fiscalite-des-associations/index.html</a:t>
            </a:r>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4"/>
          <p:cNvSpPr txBox="1"/>
          <p:nvPr/>
        </p:nvSpPr>
        <p:spPr>
          <a:xfrm>
            <a:off x="171311" y="397341"/>
            <a:ext cx="12020700" cy="6064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a:solidFill>
                  <a:schemeClr val="lt1"/>
                </a:solidFill>
                <a:latin typeface="Century Gothic"/>
                <a:ea typeface="Century Gothic"/>
                <a:cs typeface="Century Gothic"/>
                <a:sym typeface="Century Gothic"/>
              </a:rPr>
              <a:t>TVA pour les associations</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Exonération de 6 manifestations de soutien ou de bienfaisance</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L’ensemble des bénéfices résultant de ces manifestations, des droits d’entrée, ventes diverses... est soumis au paiement de la taxe sur la valeur ajoutée. Cependant, dans les conditions et limites visées ci-dessous, certaines manifestations en sont exonérées.</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En effet, en application de l’article 261-7-1° c) du Code général des impôts, les recettes de six manifestations de bienfaisance ou de soutien organisées dans l’année à leur profit exclusif par les organismes sans but lucratif, sont exonérées de TVA. On signalera que, pour bénéficier de cette exonération de TVA, ces associations doivent, depuis le 1er janvier 2008, inscrire dans un compte distinct leurs opérations non soumises à la taxe sur la valeur ajoutée (décret n° 2007-566 du 16 avril 2007 modifiant l’article 209 de l’annexe II du CGI).</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5"/>
          <p:cNvSpPr txBox="1"/>
          <p:nvPr/>
        </p:nvSpPr>
        <p:spPr>
          <a:xfrm>
            <a:off x="505838" y="2418202"/>
            <a:ext cx="11381362" cy="29546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b="1" u="sng">
                <a:solidFill>
                  <a:srgbClr val="0070C0"/>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https://www.associations.gouv.fr/la-fiscalite-exoneration-de-6-manifestations-de-soutien-ou-de-bienfaisance.html</a:t>
            </a:r>
            <a:endParaRPr sz="2400" b="1">
              <a:solidFill>
                <a:srgbClr val="0070C0"/>
              </a:solidFill>
              <a:latin typeface="Century Gothic"/>
              <a:ea typeface="Century Gothic"/>
              <a:cs typeface="Century Gothic"/>
              <a:sym typeface="Century Gothic"/>
            </a:endParaRPr>
          </a:p>
          <a:p>
            <a:pPr marL="0" marR="0" lvl="0" indent="0" algn="l" rtl="0">
              <a:spcBef>
                <a:spcPts val="0"/>
              </a:spcBef>
              <a:spcAft>
                <a:spcPts val="0"/>
              </a:spcAft>
              <a:buNone/>
            </a:pPr>
            <a:endParaRPr sz="1800" b="1">
              <a:solidFill>
                <a:srgbClr val="0070C0"/>
              </a:solidFill>
              <a:latin typeface="Century Gothic"/>
              <a:ea typeface="Century Gothic"/>
              <a:cs typeface="Century Gothic"/>
              <a:sym typeface="Century Gothic"/>
            </a:endParaRPr>
          </a:p>
          <a:p>
            <a:pPr marL="0" marR="0" lvl="0" indent="0" algn="l" rtl="0">
              <a:spcBef>
                <a:spcPts val="0"/>
              </a:spcBef>
              <a:spcAft>
                <a:spcPts val="0"/>
              </a:spcAft>
              <a:buNone/>
            </a:pPr>
            <a:endParaRPr sz="1800" b="1">
              <a:solidFill>
                <a:srgbClr val="0070C0"/>
              </a:solidFill>
              <a:latin typeface="Century Gothic"/>
              <a:ea typeface="Century Gothic"/>
              <a:cs typeface="Century Gothic"/>
              <a:sym typeface="Century Gothic"/>
            </a:endParaRPr>
          </a:p>
          <a:p>
            <a:pPr marL="0" marR="0" lvl="0" indent="0" algn="l" rtl="0">
              <a:spcBef>
                <a:spcPts val="0"/>
              </a:spcBef>
              <a:spcAft>
                <a:spcPts val="0"/>
              </a:spcAft>
              <a:buNone/>
            </a:pPr>
            <a:endParaRPr sz="1800" b="1">
              <a:solidFill>
                <a:srgbClr val="0070C0"/>
              </a:solidFill>
              <a:latin typeface="Century Gothic"/>
              <a:ea typeface="Century Gothic"/>
              <a:cs typeface="Century Gothic"/>
              <a:sym typeface="Century Gothic"/>
            </a:endParaRPr>
          </a:p>
          <a:p>
            <a:pPr marL="0" marR="0" lvl="0" indent="0" algn="l" rtl="0">
              <a:spcBef>
                <a:spcPts val="0"/>
              </a:spcBef>
              <a:spcAft>
                <a:spcPts val="0"/>
              </a:spcAft>
              <a:buNone/>
            </a:pPr>
            <a:endParaRPr sz="1800" b="1">
              <a:solidFill>
                <a:srgbClr val="0070C0"/>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Redressement possible également pour les reçus fiscaux si l’association fait + de 6 manifestations dans l’année.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6"/>
          <p:cNvSpPr txBox="1"/>
          <p:nvPr/>
        </p:nvSpPr>
        <p:spPr>
          <a:xfrm>
            <a:off x="215757" y="102742"/>
            <a:ext cx="11638500" cy="6926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fr-FR" sz="2800" b="1">
                <a:solidFill>
                  <a:schemeClr val="lt1"/>
                </a:solidFill>
                <a:latin typeface="Century Gothic"/>
                <a:ea typeface="Century Gothic"/>
                <a:cs typeface="Century Gothic"/>
                <a:sym typeface="Century Gothic"/>
              </a:rPr>
              <a:t>FISCALITE DES PLACEMENTS DES ASSOCIATIONS</a:t>
            </a:r>
            <a:endParaRPr/>
          </a:p>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Placements possibles : </a:t>
            </a:r>
            <a:endParaRPr/>
          </a:p>
          <a:p>
            <a:pPr marL="457200" marR="0" lvl="0" indent="-457200" algn="l" rtl="0">
              <a:spcBef>
                <a:spcPts val="0"/>
              </a:spcBef>
              <a:spcAft>
                <a:spcPts val="0"/>
              </a:spcAft>
              <a:buClr>
                <a:schemeClr val="lt1"/>
              </a:buClr>
              <a:buSzPts val="2400"/>
              <a:buFont typeface="Arial"/>
              <a:buChar char="•"/>
            </a:pPr>
            <a:r>
              <a:rPr lang="fr-FR" sz="2400">
                <a:solidFill>
                  <a:schemeClr val="lt1"/>
                </a:solidFill>
                <a:latin typeface="Century Gothic"/>
                <a:ea typeface="Century Gothic"/>
                <a:cs typeface="Century Gothic"/>
                <a:sym typeface="Century Gothic"/>
              </a:rPr>
              <a:t>livret A des banques : plafond 76 500 €. Un seul livret possible. Intérêts exonérés d’impôt, 0,50 % l’an actuellement</a:t>
            </a:r>
            <a:endParaRPr/>
          </a:p>
          <a:p>
            <a:pPr marL="457200" marR="0" lvl="0" indent="-457200" algn="l" rtl="0">
              <a:spcBef>
                <a:spcPts val="0"/>
              </a:spcBef>
              <a:spcAft>
                <a:spcPts val="0"/>
              </a:spcAft>
              <a:buClr>
                <a:schemeClr val="lt1"/>
              </a:buClr>
              <a:buSzPts val="2400"/>
              <a:buFont typeface="Arial"/>
              <a:buChar char="•"/>
            </a:pPr>
            <a:r>
              <a:rPr lang="fr-FR" sz="2400">
                <a:solidFill>
                  <a:schemeClr val="lt1"/>
                </a:solidFill>
                <a:latin typeface="Century Gothic"/>
                <a:ea typeface="Century Gothic"/>
                <a:cs typeface="Century Gothic"/>
                <a:sym typeface="Century Gothic"/>
              </a:rPr>
              <a:t>livret B des banques : plafond et taux fixé par les banques</a:t>
            </a:r>
            <a:endParaRPr/>
          </a:p>
          <a:p>
            <a:pPr marL="45720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Les intérêts perçus sont normalement imposables au titre de l'impôt sur les sociétés, au taux de 24 %.</a:t>
            </a:r>
            <a:endParaRPr sz="2400">
              <a:solidFill>
                <a:schemeClr val="lt1"/>
              </a:solidFill>
              <a:latin typeface="Century Gothic"/>
              <a:ea typeface="Century Gothic"/>
              <a:cs typeface="Century Gothic"/>
              <a:sym typeface="Century Gothic"/>
            </a:endParaRPr>
          </a:p>
          <a:p>
            <a:pPr marL="45720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Autres placements (pour ordre)</a:t>
            </a:r>
            <a:endParaRPr/>
          </a:p>
          <a:p>
            <a:pPr marL="91440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 </a:t>
            </a:r>
            <a:r>
              <a:rPr lang="fr-FR" sz="2400" b="0" i="0" u="none" strike="noStrike" cap="none">
                <a:solidFill>
                  <a:schemeClr val="lt1"/>
                </a:solidFill>
                <a:latin typeface="Century Gothic"/>
                <a:ea typeface="Century Gothic"/>
                <a:cs typeface="Century Gothic"/>
                <a:sym typeface="Century Gothic"/>
              </a:rPr>
              <a:t>Risqués : bourse</a:t>
            </a:r>
            <a:endParaRPr/>
          </a:p>
          <a:p>
            <a:pPr marL="91440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 </a:t>
            </a:r>
            <a:r>
              <a:rPr lang="fr-FR" sz="2400" b="0" i="0" u="none" strike="noStrike" cap="none">
                <a:solidFill>
                  <a:schemeClr val="lt1"/>
                </a:solidFill>
                <a:latin typeface="Century Gothic"/>
                <a:ea typeface="Century Gothic"/>
                <a:cs typeface="Century Gothic"/>
                <a:sym typeface="Century Gothic"/>
              </a:rPr>
              <a:t>Non risqués : bons de caisses (fiscalité 10 %), compte à terme (fiscalité 24 %)</a:t>
            </a:r>
            <a:endParaRPr/>
          </a:p>
          <a:p>
            <a:pPr marL="91440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 </a:t>
            </a:r>
            <a:r>
              <a:rPr lang="fr-FR" sz="2400" b="0" i="0" u="none" strike="noStrike" cap="none">
                <a:solidFill>
                  <a:schemeClr val="lt1"/>
                </a:solidFill>
                <a:latin typeface="Century Gothic"/>
                <a:ea typeface="Century Gothic"/>
                <a:cs typeface="Century Gothic"/>
                <a:sym typeface="Century Gothic"/>
              </a:rPr>
              <a:t>moins risqués : sicav de trésorerie, fonds communs de placement, obligations d’Etat</a:t>
            </a:r>
            <a:endParaRPr/>
          </a:p>
          <a:p>
            <a:pPr marL="457200" marR="0" lvl="1" indent="0" algn="l" rtl="0">
              <a:spcBef>
                <a:spcPts val="0"/>
              </a:spcBef>
              <a:spcAft>
                <a:spcPts val="0"/>
              </a:spcAft>
              <a:buNone/>
            </a:pPr>
            <a:r>
              <a:rPr lang="fr-FR" sz="2400" b="1" i="0" u="none" strike="noStrike" cap="none">
                <a:solidFill>
                  <a:schemeClr val="lt1"/>
                </a:solidFill>
                <a:latin typeface="Century Gothic"/>
                <a:ea typeface="Century Gothic"/>
                <a:cs typeface="Century Gothic"/>
                <a:sym typeface="Century Gothic"/>
              </a:rPr>
              <a:t>	</a:t>
            </a:r>
            <a:endParaRPr/>
          </a:p>
          <a:p>
            <a:pPr marL="0" marR="0" lvl="0" indent="0" algn="l" rtl="0">
              <a:spcBef>
                <a:spcPts val="0"/>
              </a:spcBef>
              <a:spcAft>
                <a:spcPts val="0"/>
              </a:spcAft>
              <a:buNone/>
            </a:pPr>
            <a:endParaRPr sz="2400" b="1">
              <a:solidFill>
                <a:schemeClr val="lt1"/>
              </a:solidFill>
              <a:latin typeface="Century Gothic"/>
              <a:ea typeface="Century Gothic"/>
              <a:cs typeface="Century Gothic"/>
              <a:sym typeface="Century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7"/>
          <p:cNvSpPr txBox="1"/>
          <p:nvPr/>
        </p:nvSpPr>
        <p:spPr>
          <a:xfrm>
            <a:off x="287676" y="164387"/>
            <a:ext cx="11620200" cy="5541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32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fr-FR" sz="3200" b="1">
                <a:solidFill>
                  <a:schemeClr val="lt1"/>
                </a:solidFill>
                <a:latin typeface="Century Gothic"/>
                <a:ea typeface="Century Gothic"/>
                <a:cs typeface="Century Gothic"/>
                <a:sym typeface="Century Gothic"/>
              </a:rPr>
              <a:t>RELATIONS AVEC LES BANQUES</a:t>
            </a:r>
            <a:endParaRPr/>
          </a:p>
          <a:p>
            <a:pPr marL="0" marR="0" lvl="0" indent="0" algn="ctr" rtl="0">
              <a:spcBef>
                <a:spcPts val="0"/>
              </a:spcBef>
              <a:spcAft>
                <a:spcPts val="0"/>
              </a:spcAft>
              <a:buNone/>
            </a:pPr>
            <a:endParaRPr sz="32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b="1">
                <a:solidFill>
                  <a:schemeClr val="lt1"/>
                </a:solidFill>
                <a:latin typeface="Century Gothic"/>
                <a:ea typeface="Century Gothic"/>
                <a:cs typeface="Century Gothic"/>
                <a:sym typeface="Century Gothic"/>
              </a:rPr>
              <a:t>Quelle banque choisir ?</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Choix :</a:t>
            </a:r>
            <a:endParaRPr/>
          </a:p>
          <a:p>
            <a:pPr marL="457200" marR="0" lvl="0" indent="-457200" algn="l" rtl="0">
              <a:spcBef>
                <a:spcPts val="0"/>
              </a:spcBef>
              <a:spcAft>
                <a:spcPts val="0"/>
              </a:spcAft>
              <a:buClr>
                <a:schemeClr val="lt1"/>
              </a:buClr>
              <a:buSzPts val="2400"/>
              <a:buFont typeface="Arial"/>
              <a:buChar char="•"/>
            </a:pPr>
            <a:r>
              <a:rPr lang="fr-FR" sz="2400">
                <a:solidFill>
                  <a:schemeClr val="lt1"/>
                </a:solidFill>
                <a:latin typeface="Century Gothic"/>
                <a:ea typeface="Century Gothic"/>
                <a:cs typeface="Century Gothic"/>
                <a:sym typeface="Century Gothic"/>
              </a:rPr>
              <a:t>Relationnel</a:t>
            </a:r>
            <a:endParaRPr/>
          </a:p>
          <a:p>
            <a:pPr marL="457200" marR="0" lvl="0" indent="-457200" algn="l" rtl="0">
              <a:spcBef>
                <a:spcPts val="0"/>
              </a:spcBef>
              <a:spcAft>
                <a:spcPts val="0"/>
              </a:spcAft>
              <a:buClr>
                <a:schemeClr val="lt1"/>
              </a:buClr>
              <a:buSzPts val="2400"/>
              <a:buFont typeface="Arial"/>
              <a:buChar char="•"/>
            </a:pPr>
            <a:r>
              <a:rPr lang="fr-FR" sz="2400">
                <a:solidFill>
                  <a:schemeClr val="lt1"/>
                </a:solidFill>
                <a:latin typeface="Century Gothic"/>
                <a:ea typeface="Century Gothic"/>
                <a:cs typeface="Century Gothic"/>
                <a:sym typeface="Century Gothic"/>
              </a:rPr>
              <a:t>Proximité</a:t>
            </a:r>
            <a:endParaRPr/>
          </a:p>
          <a:p>
            <a:pPr marL="457200" marR="0" lvl="0" indent="-457200" algn="l" rtl="0">
              <a:spcBef>
                <a:spcPts val="0"/>
              </a:spcBef>
              <a:spcAft>
                <a:spcPts val="0"/>
              </a:spcAft>
              <a:buClr>
                <a:schemeClr val="lt1"/>
              </a:buClr>
              <a:buSzPts val="2400"/>
              <a:buFont typeface="Arial"/>
              <a:buChar char="•"/>
            </a:pPr>
            <a:r>
              <a:rPr lang="fr-FR" sz="2400">
                <a:solidFill>
                  <a:schemeClr val="lt1"/>
                </a:solidFill>
                <a:latin typeface="Century Gothic"/>
                <a:ea typeface="Century Gothic"/>
                <a:cs typeface="Century Gothic"/>
                <a:sym typeface="Century Gothic"/>
              </a:rPr>
              <a:t>Facilité des opérations sur le net</a:t>
            </a:r>
            <a:endParaRPr/>
          </a:p>
          <a:p>
            <a:pPr marL="457200" marR="0" lvl="0" indent="-457200" algn="l" rtl="0">
              <a:spcBef>
                <a:spcPts val="0"/>
              </a:spcBef>
              <a:spcAft>
                <a:spcPts val="0"/>
              </a:spcAft>
              <a:buClr>
                <a:schemeClr val="lt1"/>
              </a:buClr>
              <a:buSzPts val="2400"/>
              <a:buFont typeface="Arial"/>
              <a:buChar char="•"/>
            </a:pPr>
            <a:r>
              <a:rPr lang="fr-FR" sz="2400">
                <a:solidFill>
                  <a:schemeClr val="lt1"/>
                </a:solidFill>
                <a:latin typeface="Century Gothic"/>
                <a:ea typeface="Century Gothic"/>
                <a:cs typeface="Century Gothic"/>
                <a:sym typeface="Century Gothic"/>
              </a:rPr>
              <a:t>Les tarifs et les frais sur les opérations</a:t>
            </a:r>
            <a:endParaRPr/>
          </a:p>
          <a:p>
            <a:pPr marL="457200" marR="0" lvl="0" indent="-457200" algn="l" rtl="0">
              <a:spcBef>
                <a:spcPts val="0"/>
              </a:spcBef>
              <a:spcAft>
                <a:spcPts val="0"/>
              </a:spcAft>
              <a:buClr>
                <a:schemeClr val="lt1"/>
              </a:buClr>
              <a:buSzPts val="2400"/>
              <a:buFont typeface="Arial"/>
              <a:buChar char="•"/>
            </a:pPr>
            <a:r>
              <a:rPr lang="fr-FR" sz="2400">
                <a:solidFill>
                  <a:schemeClr val="lt1"/>
                </a:solidFill>
                <a:latin typeface="Century Gothic"/>
                <a:ea typeface="Century Gothic"/>
                <a:cs typeface="Century Gothic"/>
                <a:sym typeface="Century Gothic"/>
              </a:rPr>
              <a:t>Les frais pour virements en Afrique</a:t>
            </a:r>
            <a:endParaRPr/>
          </a:p>
          <a:p>
            <a:pPr marL="457200" marR="0" lvl="0" indent="-457200" algn="l" rtl="0">
              <a:spcBef>
                <a:spcPts val="0"/>
              </a:spcBef>
              <a:spcAft>
                <a:spcPts val="0"/>
              </a:spcAft>
              <a:buClr>
                <a:schemeClr val="lt1"/>
              </a:buClr>
              <a:buSzPts val="2400"/>
              <a:buFont typeface="Arial"/>
              <a:buChar char="•"/>
            </a:pPr>
            <a:r>
              <a:rPr lang="fr-FR" sz="2400">
                <a:solidFill>
                  <a:schemeClr val="lt1"/>
                </a:solidFill>
                <a:latin typeface="Century Gothic"/>
                <a:ea typeface="Century Gothic"/>
                <a:cs typeface="Century Gothic"/>
                <a:sym typeface="Century Gothic"/>
              </a:rPr>
              <a:t>Faire jouer la concurrence</a:t>
            </a:r>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Les banques participatives</a:t>
            </a:r>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8"/>
          <p:cNvSpPr/>
          <p:nvPr/>
        </p:nvSpPr>
        <p:spPr>
          <a:xfrm>
            <a:off x="0" y="-1"/>
            <a:ext cx="11900848" cy="61863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36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fr-FR" sz="3600" b="1">
                <a:solidFill>
                  <a:schemeClr val="dk1"/>
                </a:solidFill>
                <a:latin typeface="Century Gothic"/>
                <a:ea typeface="Century Gothic"/>
                <a:cs typeface="Century Gothic"/>
                <a:sym typeface="Century Gothic"/>
              </a:rPr>
              <a:t>Le Site de Ardèche Afrique Solidaires évolue</a:t>
            </a:r>
            <a:endParaRPr>
              <a:solidFill>
                <a:schemeClr val="dk1"/>
              </a:solidFill>
            </a:endParaRPr>
          </a:p>
          <a:p>
            <a:pPr marL="0" marR="0" lvl="0" indent="0" algn="ctr" rtl="0">
              <a:spcBef>
                <a:spcPts val="0"/>
              </a:spcBef>
              <a:spcAft>
                <a:spcPts val="0"/>
              </a:spcAft>
              <a:buNone/>
            </a:pPr>
            <a:endParaRPr sz="36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fr-FR" sz="3400" b="1" u="sng">
                <a:solidFill>
                  <a:schemeClr val="lt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https://www.ardecheafriquesolidaires.com</a:t>
            </a:r>
            <a:endParaRPr sz="34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36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fr-FR" sz="3600" b="1">
                <a:solidFill>
                  <a:srgbClr val="333333"/>
                </a:solidFill>
                <a:latin typeface="Century Gothic"/>
                <a:ea typeface="Century Gothic"/>
                <a:cs typeface="Century Gothic"/>
                <a:sym typeface="Century Gothic"/>
              </a:rPr>
              <a:t>Facebook</a:t>
            </a:r>
            <a:endParaRPr>
              <a:solidFill>
                <a:srgbClr val="333333"/>
              </a:solidFill>
            </a:endParaRPr>
          </a:p>
          <a:p>
            <a:pPr marL="0" marR="0" lvl="0" indent="0" algn="ctr" rtl="0">
              <a:spcBef>
                <a:spcPts val="0"/>
              </a:spcBef>
              <a:spcAft>
                <a:spcPts val="0"/>
              </a:spcAft>
              <a:buNone/>
            </a:pPr>
            <a:endParaRPr sz="36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fr-FR" sz="3400" b="1" u="sng">
                <a:solidFill>
                  <a:schemeClr val="lt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https://www.facebook.com/ardecheafrique.solidaires</a:t>
            </a:r>
            <a:endParaRPr sz="34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36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3600" b="1">
              <a:solidFill>
                <a:schemeClr val="lt1"/>
              </a:solidFill>
              <a:latin typeface="Century Gothic"/>
              <a:ea typeface="Century Gothic"/>
              <a:cs typeface="Century Gothic"/>
              <a:sym typeface="Century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39"/>
          <p:cNvPicPr preferRelativeResize="0"/>
          <p:nvPr/>
        </p:nvPicPr>
        <p:blipFill rotWithShape="1">
          <a:blip r:embed="rId3">
            <a:alphaModFix/>
          </a:blip>
          <a:srcRect/>
          <a:stretch/>
        </p:blipFill>
        <p:spPr>
          <a:xfrm>
            <a:off x="0" y="414494"/>
            <a:ext cx="12192000" cy="60290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p:nvPr/>
        </p:nvSpPr>
        <p:spPr>
          <a:xfrm>
            <a:off x="616376" y="420702"/>
            <a:ext cx="11198700" cy="664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a:solidFill>
                  <a:schemeClr val="lt1"/>
                </a:solidFill>
                <a:latin typeface="Century Gothic"/>
                <a:ea typeface="Century Gothic"/>
                <a:cs typeface="Century Gothic"/>
                <a:sym typeface="Century Gothic"/>
              </a:rPr>
              <a:t>Réduction fiscale associations d’intérêt général</a:t>
            </a:r>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Cotisations et dons bénéficient d’une réduction fiscale égale à :</a:t>
            </a:r>
            <a:endParaRPr sz="2400">
              <a:solidFill>
                <a:schemeClr val="lt1"/>
              </a:solidFill>
              <a:latin typeface="Century Gothic"/>
              <a:ea typeface="Century Gothic"/>
              <a:cs typeface="Century Gothic"/>
              <a:sym typeface="Century Gothic"/>
            </a:endParaRPr>
          </a:p>
          <a:p>
            <a:pPr marL="3810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 66 % dans la limite de 20 % du revenu imposable, pour les particuliers,</a:t>
            </a:r>
            <a:endParaRPr sz="24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 60 % dans la limite de 5 pour mille du chiffre d’affaires pour les entreprises</a:t>
            </a:r>
            <a:r>
              <a:rPr lang="fr-FR" sz="2400" b="1">
                <a:solidFill>
                  <a:schemeClr val="lt1"/>
                </a:solidFill>
                <a:latin typeface="Century Gothic"/>
                <a:ea typeface="Century Gothic"/>
                <a:cs typeface="Century Gothic"/>
                <a:sym typeface="Century Gothic"/>
              </a:rPr>
              <a:t>.</a:t>
            </a:r>
            <a:r>
              <a:rPr lang="fr-FR" sz="2400">
                <a:solidFill>
                  <a:schemeClr val="lt1"/>
                </a:solidFill>
                <a:latin typeface="Century Gothic"/>
                <a:ea typeface="Century Gothic"/>
                <a:cs typeface="Century Gothic"/>
                <a:sym typeface="Century Gothic"/>
              </a:rPr>
              <a:t> </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b="1">
                <a:solidFill>
                  <a:schemeClr val="lt1"/>
                </a:solidFill>
                <a:latin typeface="Century Gothic"/>
                <a:ea typeface="Century Gothic"/>
                <a:cs typeface="Century Gothic"/>
                <a:sym typeface="Century Gothic"/>
              </a:rPr>
              <a:t>Versements recevables</a:t>
            </a:r>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Le rescrit fiscal spécifie les versements recevables</a:t>
            </a:r>
            <a:endParaRPr/>
          </a:p>
          <a:p>
            <a:pPr marL="914400" marR="0" lvl="1" indent="-457200" algn="l" rtl="0">
              <a:spcBef>
                <a:spcPts val="0"/>
              </a:spcBef>
              <a:spcAft>
                <a:spcPts val="0"/>
              </a:spcAft>
              <a:buClr>
                <a:schemeClr val="lt1"/>
              </a:buClr>
              <a:buSzPts val="2400"/>
              <a:buFont typeface="Arial"/>
              <a:buChar char="•"/>
            </a:pPr>
            <a:r>
              <a:rPr lang="fr-FR" sz="2400" b="0" i="0" u="none" strike="noStrike" cap="none">
                <a:solidFill>
                  <a:schemeClr val="lt1"/>
                </a:solidFill>
                <a:latin typeface="Century Gothic"/>
                <a:ea typeface="Century Gothic"/>
                <a:cs typeface="Century Gothic"/>
                <a:sym typeface="Century Gothic"/>
              </a:rPr>
              <a:t>Les cotisations</a:t>
            </a:r>
            <a:endParaRPr/>
          </a:p>
          <a:p>
            <a:pPr marL="914400" marR="0" lvl="1" indent="-457200" algn="l" rtl="0">
              <a:spcBef>
                <a:spcPts val="0"/>
              </a:spcBef>
              <a:spcAft>
                <a:spcPts val="0"/>
              </a:spcAft>
              <a:buClr>
                <a:schemeClr val="lt1"/>
              </a:buClr>
              <a:buSzPts val="2400"/>
              <a:buFont typeface="Arial"/>
              <a:buChar char="•"/>
            </a:pPr>
            <a:r>
              <a:rPr lang="fr-FR" sz="2400" b="0" i="0" u="none" strike="noStrike" cap="none">
                <a:solidFill>
                  <a:schemeClr val="lt1"/>
                </a:solidFill>
                <a:latin typeface="Century Gothic"/>
                <a:ea typeface="Century Gothic"/>
                <a:cs typeface="Century Gothic"/>
                <a:sym typeface="Century Gothic"/>
              </a:rPr>
              <a:t>Les dons</a:t>
            </a:r>
            <a:endParaRPr/>
          </a:p>
          <a:p>
            <a:pPr marL="914400" marR="0" lvl="1" indent="-457200" algn="l" rtl="0">
              <a:spcBef>
                <a:spcPts val="0"/>
              </a:spcBef>
              <a:spcAft>
                <a:spcPts val="0"/>
              </a:spcAft>
              <a:buClr>
                <a:schemeClr val="lt1"/>
              </a:buClr>
              <a:buSzPts val="2400"/>
              <a:buFont typeface="Arial"/>
              <a:buChar char="•"/>
            </a:pPr>
            <a:r>
              <a:rPr lang="fr-FR" sz="2400" b="0" i="0" u="none" strike="noStrike" cap="none">
                <a:solidFill>
                  <a:schemeClr val="lt1"/>
                </a:solidFill>
                <a:latin typeface="Century Gothic"/>
                <a:ea typeface="Century Gothic"/>
                <a:cs typeface="Century Gothic"/>
                <a:sym typeface="Century Gothic"/>
              </a:rPr>
              <a:t>Les abandons de frais</a:t>
            </a:r>
            <a:endParaRPr/>
          </a:p>
          <a:p>
            <a:pPr marL="914400" marR="0" lvl="1" indent="-368300" algn="l" rtl="0">
              <a:spcBef>
                <a:spcPts val="0"/>
              </a:spcBef>
              <a:spcAft>
                <a:spcPts val="0"/>
              </a:spcAft>
              <a:buClr>
                <a:schemeClr val="lt1"/>
              </a:buClr>
              <a:buSzPts val="1400"/>
              <a:buFont typeface="Arial"/>
              <a:buNone/>
            </a:pPr>
            <a:endParaRPr sz="1400" b="0" i="0" u="none" strike="noStrike" cap="none">
              <a:solidFill>
                <a:schemeClr val="lt1"/>
              </a:solidFill>
              <a:latin typeface="Century Gothic"/>
              <a:ea typeface="Century Gothic"/>
              <a:cs typeface="Century Gothic"/>
              <a:sym typeface="Century Gothic"/>
            </a:endParaRPr>
          </a:p>
          <a:p>
            <a:pPr marL="457200" marR="0" lvl="1" indent="0" algn="l" rtl="0">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a:p>
            <a:pPr marL="457200" marR="0" lvl="1" indent="0" algn="l" rtl="0">
              <a:spcBef>
                <a:spcPts val="0"/>
              </a:spcBef>
              <a:spcAft>
                <a:spcPts val="0"/>
              </a:spcAft>
              <a:buNone/>
            </a:pPr>
            <a:r>
              <a:rPr lang="fr-FR" sz="2400" b="1" i="0" u="none" strike="noStrike" cap="none">
                <a:solidFill>
                  <a:schemeClr val="lt1"/>
                </a:solidFill>
                <a:latin typeface="Century Gothic"/>
                <a:ea typeface="Century Gothic"/>
                <a:cs typeface="Century Gothic"/>
                <a:sym typeface="Century Gothic"/>
              </a:rPr>
              <a:t>Attention : </a:t>
            </a:r>
            <a:r>
              <a:rPr lang="fr-FR" sz="2400" b="0" i="0" u="none" strike="noStrike" cap="none">
                <a:solidFill>
                  <a:schemeClr val="lt1"/>
                </a:solidFill>
                <a:latin typeface="Century Gothic"/>
                <a:ea typeface="Century Gothic"/>
                <a:cs typeface="Century Gothic"/>
                <a:sym typeface="Century Gothic"/>
              </a:rPr>
              <a:t>les cotisations parfois ne sont pas recevables, ou limitation à certaines activités (notamment dans les associations avec plusieurs activités associatives) </a:t>
            </a:r>
            <a:r>
              <a:rPr lang="fr-FR" sz="2400" b="0" i="1" u="none" strike="noStrike" cap="none">
                <a:solidFill>
                  <a:schemeClr val="lt1"/>
                </a:solidFill>
                <a:latin typeface="Century Gothic"/>
                <a:ea typeface="Century Gothic"/>
                <a:cs typeface="Century Gothic"/>
                <a:sym typeface="Century Gothic"/>
              </a:rPr>
              <a:t>Exemples de AAS, associations culturelles</a:t>
            </a:r>
            <a:endParaRPr/>
          </a:p>
          <a:p>
            <a:pPr marL="457200" marR="0" lvl="1" indent="0" algn="l" rtl="0">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a:p>
            <a:pPr marL="457200" marR="0" lvl="1" indent="0" algn="l"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40"/>
          <p:cNvPicPr preferRelativeResize="0"/>
          <p:nvPr/>
        </p:nvPicPr>
        <p:blipFill rotWithShape="1">
          <a:blip r:embed="rId3">
            <a:alphaModFix/>
          </a:blip>
          <a:srcRect/>
          <a:stretch/>
        </p:blipFill>
        <p:spPr>
          <a:xfrm>
            <a:off x="0" y="293197"/>
            <a:ext cx="12192000" cy="62716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txBox="1"/>
          <p:nvPr/>
        </p:nvSpPr>
        <p:spPr>
          <a:xfrm>
            <a:off x="354842" y="95534"/>
            <a:ext cx="11532358" cy="60016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a:solidFill>
                  <a:schemeClr val="lt1"/>
                </a:solidFill>
                <a:latin typeface="Century Gothic"/>
                <a:ea typeface="Century Gothic"/>
                <a:cs typeface="Century Gothic"/>
                <a:sym typeface="Century Gothic"/>
              </a:rPr>
              <a:t>Les associations à caractère social</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Des associations reconnues d’intérêt général ont pu obtenir le droit de bénéficier du régime fiscal pour la délivrance des reçus fiscaux de la réduction de 75 % dans la limite de 1 000 € (exception pour 2020 et 2021, précédemment 537 €); au delà de 1 000 €, 66 %.</a:t>
            </a:r>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But social, humanitaire avec délivrance de repas</a:t>
            </a:r>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Exemple : </a:t>
            </a:r>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 le MEEM</a:t>
            </a:r>
            <a:endParaRPr/>
          </a:p>
          <a:p>
            <a:pPr marL="457200" marR="0" lvl="0" indent="-4572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Association contre la violence faite aux femmes</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b="1">
                <a:solidFill>
                  <a:schemeClr val="lt1"/>
                </a:solidFill>
                <a:latin typeface="Century Gothic"/>
                <a:ea typeface="Century Gothic"/>
                <a:cs typeface="Century Gothic"/>
                <a:sym typeface="Century Gothic"/>
              </a:rPr>
              <a:t>Les associations d’utilité publique</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Reconnaissance par décision du conseil d’Etat</a:t>
            </a:r>
            <a:endParaRPr/>
          </a:p>
          <a:p>
            <a:pPr marL="0" marR="0" lvl="0" indent="0" algn="l" rtl="0">
              <a:spcBef>
                <a:spcPts val="0"/>
              </a:spcBef>
              <a:spcAft>
                <a:spcPts val="0"/>
              </a:spcAft>
              <a:buNone/>
            </a:pPr>
            <a:r>
              <a:rPr lang="fr-FR" sz="2400">
                <a:solidFill>
                  <a:schemeClr val="lt1"/>
                </a:solidFill>
                <a:latin typeface="Century Gothic"/>
                <a:ea typeface="Century Gothic"/>
                <a:cs typeface="Century Gothic"/>
                <a:sym typeface="Century Gothic"/>
              </a:rPr>
              <a:t>Exemples : restau du Cœur, Abbé Pierre, Secours populaire…</a:t>
            </a:r>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6"/>
          <p:cNvSpPr/>
          <p:nvPr/>
        </p:nvSpPr>
        <p:spPr>
          <a:xfrm>
            <a:off x="229454" y="228124"/>
            <a:ext cx="11733000" cy="640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a:solidFill>
                  <a:schemeClr val="lt1"/>
                </a:solidFill>
                <a:latin typeface="Century Gothic"/>
                <a:ea typeface="Century Gothic"/>
                <a:cs typeface="Century Gothic"/>
                <a:sym typeface="Century Gothic"/>
              </a:rPr>
              <a:t>Réduction fiscale- associations ayant obtenu la réduction de 75 %</a:t>
            </a:r>
            <a:endParaRPr/>
          </a:p>
          <a:p>
            <a:pPr marL="0" marR="0" lvl="0" indent="0" algn="l" rtl="0">
              <a:spcBef>
                <a:spcPts val="0"/>
              </a:spcBef>
              <a:spcAft>
                <a:spcPts val="0"/>
              </a:spcAft>
              <a:buNone/>
            </a:pPr>
            <a:endParaRPr sz="2200" i="1">
              <a:solidFill>
                <a:schemeClr val="lt1"/>
              </a:solidFill>
              <a:latin typeface="Century Gothic"/>
              <a:ea typeface="Century Gothic"/>
              <a:cs typeface="Century Gothic"/>
              <a:sym typeface="Century Gothic"/>
            </a:endParaRPr>
          </a:p>
          <a:p>
            <a:pPr marL="457200" marR="0" lvl="0" indent="-3810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Dons à des organismes d'aide aux personnes en difficulté ou aux victimes de violences domestiques ou aides alimentaires</a:t>
            </a:r>
            <a:endParaRPr/>
          </a:p>
          <a:p>
            <a:pPr marL="0" marR="0" lvl="0" indent="0" algn="l" rtl="0">
              <a:spcBef>
                <a:spcPts val="0"/>
              </a:spcBef>
              <a:spcAft>
                <a:spcPts val="0"/>
              </a:spcAft>
              <a:buNone/>
            </a:pPr>
            <a:endParaRPr sz="2000">
              <a:solidFill>
                <a:schemeClr val="lt1"/>
              </a:solidFill>
              <a:latin typeface="Century Gothic"/>
              <a:ea typeface="Century Gothic"/>
              <a:cs typeface="Century Gothic"/>
              <a:sym typeface="Century Gothic"/>
            </a:endParaRPr>
          </a:p>
          <a:p>
            <a:pPr marL="457200" marR="0" lvl="0" indent="-3810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Cela concerne des associations d’intérêt général et/ou d’utilité publique</a:t>
            </a:r>
            <a:endParaRPr/>
          </a:p>
          <a:p>
            <a:pPr marL="0" marR="0" lvl="0" indent="0" algn="l" rtl="0">
              <a:spcBef>
                <a:spcPts val="0"/>
              </a:spcBef>
              <a:spcAft>
                <a:spcPts val="0"/>
              </a:spcAft>
              <a:buNone/>
            </a:pPr>
            <a:endParaRPr sz="2000">
              <a:solidFill>
                <a:schemeClr val="lt1"/>
              </a:solidFill>
              <a:latin typeface="Century Gothic"/>
              <a:ea typeface="Century Gothic"/>
              <a:cs typeface="Century Gothic"/>
              <a:sym typeface="Century Gothic"/>
            </a:endParaRPr>
          </a:p>
          <a:p>
            <a:pPr marL="457200" marR="0" lvl="0" indent="-3810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La réduction d'impôt est de 75 % pour un don d'un montant inférieur ou égal à 1000 €. Au-delà de 1000 €  réduction de 66 % du montant donné.</a:t>
            </a:r>
            <a:endParaRPr/>
          </a:p>
          <a:p>
            <a:pPr marL="0" marR="0" lvl="0" indent="0" algn="l" rtl="0">
              <a:spcBef>
                <a:spcPts val="0"/>
              </a:spcBef>
              <a:spcAft>
                <a:spcPts val="0"/>
              </a:spcAft>
              <a:buNone/>
            </a:pPr>
            <a:endParaRPr sz="2000">
              <a:solidFill>
                <a:schemeClr val="lt1"/>
              </a:solidFill>
              <a:latin typeface="Century Gothic"/>
              <a:ea typeface="Century Gothic"/>
              <a:cs typeface="Century Gothic"/>
              <a:sym typeface="Century Gothic"/>
            </a:endParaRPr>
          </a:p>
          <a:p>
            <a:pPr marL="457200" marR="0" lvl="0" indent="-3810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Cette réduction d'impôt ne peut être supérieure à 20 % du revenu imposable.</a:t>
            </a:r>
            <a:endParaRPr/>
          </a:p>
          <a:p>
            <a:pPr marL="0" marR="0" lvl="0" indent="0" algn="l" rtl="0">
              <a:spcBef>
                <a:spcPts val="0"/>
              </a:spcBef>
              <a:spcAft>
                <a:spcPts val="0"/>
              </a:spcAft>
              <a:buNone/>
            </a:pPr>
            <a:endParaRPr sz="2000">
              <a:solidFill>
                <a:schemeClr val="lt1"/>
              </a:solidFill>
              <a:latin typeface="Century Gothic"/>
              <a:ea typeface="Century Gothic"/>
              <a:cs typeface="Century Gothic"/>
              <a:sym typeface="Century Gothic"/>
            </a:endParaRPr>
          </a:p>
          <a:p>
            <a:pPr marL="457200" marR="0" lvl="0" indent="-3810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En 2021, les dons en faveur d'organismes d'aide aux personnes en difficulté ou aux victimes de violences domestiques bénéficieront du même plafond de 1000 €. Les dons effectués en 2021 devront être déclarés avec vos revenus 2022.</a:t>
            </a:r>
            <a:endParaRPr/>
          </a:p>
          <a:p>
            <a:pPr marL="0" marR="0" lvl="0" indent="0" algn="l" rtl="0">
              <a:spcBef>
                <a:spcPts val="0"/>
              </a:spcBef>
              <a:spcAft>
                <a:spcPts val="0"/>
              </a:spcAft>
              <a:buNone/>
            </a:pPr>
            <a:r>
              <a:rPr lang="fr-FR" sz="2400" i="1">
                <a:solidFill>
                  <a:schemeClr val="lt1"/>
                </a:solidFill>
                <a:latin typeface="Times New Roman"/>
                <a:ea typeface="Times New Roman"/>
                <a:cs typeface="Times New Roman"/>
                <a:sym typeface="Times New Roman"/>
              </a:rPr>
              <a:t> </a:t>
            </a:r>
            <a:endParaRPr sz="2400">
              <a:solidFill>
                <a:schemeClr val="lt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7"/>
          <p:cNvPicPr preferRelativeResize="0"/>
          <p:nvPr/>
        </p:nvPicPr>
        <p:blipFill rotWithShape="1">
          <a:blip r:embed="rId3">
            <a:alphaModFix/>
          </a:blip>
          <a:srcRect/>
          <a:stretch/>
        </p:blipFill>
        <p:spPr>
          <a:xfrm>
            <a:off x="0" y="791828"/>
            <a:ext cx="12192000" cy="52743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8"/>
          <p:cNvPicPr preferRelativeResize="0"/>
          <p:nvPr/>
        </p:nvPicPr>
        <p:blipFill rotWithShape="1">
          <a:blip r:embed="rId3">
            <a:alphaModFix/>
          </a:blip>
          <a:srcRect/>
          <a:stretch/>
        </p:blipFill>
        <p:spPr>
          <a:xfrm>
            <a:off x="3672894" y="0"/>
            <a:ext cx="4846211"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p:nvPr/>
        </p:nvSpPr>
        <p:spPr>
          <a:xfrm>
            <a:off x="214050" y="487025"/>
            <a:ext cx="11763900" cy="6371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a:solidFill>
                  <a:schemeClr val="lt1"/>
                </a:solidFill>
                <a:latin typeface="Century Gothic"/>
                <a:ea typeface="Century Gothic"/>
                <a:cs typeface="Century Gothic"/>
                <a:sym typeface="Century Gothic"/>
              </a:rPr>
              <a:t>Contenu du reçu fiscal</a:t>
            </a:r>
            <a:endParaRPr/>
          </a:p>
          <a:p>
            <a:pPr marL="0" marR="0" lvl="0" indent="0" algn="l" rtl="0">
              <a:spcBef>
                <a:spcPts val="0"/>
              </a:spcBef>
              <a:spcAft>
                <a:spcPts val="0"/>
              </a:spcAft>
              <a:buNone/>
            </a:pPr>
            <a:endParaRPr sz="24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2400" b="1">
                <a:solidFill>
                  <a:schemeClr val="lt1"/>
                </a:solidFill>
                <a:latin typeface="Century Gothic"/>
                <a:ea typeface="Century Gothic"/>
                <a:cs typeface="Century Gothic"/>
                <a:sym typeface="Century Gothic"/>
              </a:rPr>
              <a:t>Vous pouvez adapter le format à condition que le reçu contienne les informations obligatoires :</a:t>
            </a:r>
            <a:endParaRPr/>
          </a:p>
          <a:p>
            <a:pPr marL="0" marR="0" lvl="0" indent="0" algn="l" rtl="0">
              <a:spcBef>
                <a:spcPts val="0"/>
              </a:spcBef>
              <a:spcAft>
                <a:spcPts val="0"/>
              </a:spcAft>
              <a:buNone/>
            </a:pPr>
            <a:endParaRPr sz="1500" b="1">
              <a:solidFill>
                <a:schemeClr val="lt1"/>
              </a:solidFill>
              <a:latin typeface="Century Gothic"/>
              <a:ea typeface="Century Gothic"/>
              <a:cs typeface="Century Gothic"/>
              <a:sym typeface="Century Gothic"/>
            </a:endParaRPr>
          </a:p>
          <a:p>
            <a:pPr marL="457200" marR="0" lvl="0" indent="-3810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Un numéro d’ordre : Numéro unique pour chaque reçu, comme sur une facture.</a:t>
            </a:r>
            <a:endParaRPr/>
          </a:p>
          <a:p>
            <a:pPr marL="0" marR="0" lvl="0" indent="0" algn="l" rtl="0">
              <a:spcBef>
                <a:spcPts val="0"/>
              </a:spcBef>
              <a:spcAft>
                <a:spcPts val="0"/>
              </a:spcAft>
              <a:buNone/>
            </a:pPr>
            <a:endParaRPr sz="1500">
              <a:solidFill>
                <a:schemeClr val="lt1"/>
              </a:solidFill>
              <a:latin typeface="Century Gothic"/>
              <a:ea typeface="Century Gothic"/>
              <a:cs typeface="Century Gothic"/>
              <a:sym typeface="Century Gothic"/>
            </a:endParaRPr>
          </a:p>
          <a:p>
            <a:pPr marL="457200" marR="0" lvl="0" indent="-3810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Organisme bénéficiaire : Nom complet, adresse et objet explicite de l’association.</a:t>
            </a:r>
            <a:endParaRPr/>
          </a:p>
          <a:p>
            <a:pPr marL="0" marR="0" lvl="0" indent="0" algn="l" rtl="0">
              <a:spcBef>
                <a:spcPts val="0"/>
              </a:spcBef>
              <a:spcAft>
                <a:spcPts val="0"/>
              </a:spcAft>
              <a:buNone/>
            </a:pPr>
            <a:endParaRPr sz="1500">
              <a:solidFill>
                <a:schemeClr val="lt1"/>
              </a:solidFill>
              <a:latin typeface="Century Gothic"/>
              <a:ea typeface="Century Gothic"/>
              <a:cs typeface="Century Gothic"/>
              <a:sym typeface="Century Gothic"/>
            </a:endParaRPr>
          </a:p>
          <a:p>
            <a:pPr marL="457200" marR="0" lvl="0" indent="-3810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Qualité de l’organisme : organisme d’intérêt général » ou organisme reconnu d’utilité </a:t>
            </a:r>
            <a:endParaRPr/>
          </a:p>
          <a:p>
            <a:pPr marL="0" marR="0" lvl="0" indent="0" algn="l" rtl="0">
              <a:spcBef>
                <a:spcPts val="0"/>
              </a:spcBef>
              <a:spcAft>
                <a:spcPts val="0"/>
              </a:spcAft>
              <a:buNone/>
            </a:pPr>
            <a:endParaRPr sz="1500">
              <a:solidFill>
                <a:schemeClr val="lt1"/>
              </a:solidFill>
              <a:latin typeface="Century Gothic"/>
              <a:ea typeface="Century Gothic"/>
              <a:cs typeface="Century Gothic"/>
              <a:sym typeface="Century Gothic"/>
            </a:endParaRPr>
          </a:p>
          <a:p>
            <a:pPr marL="457200" marR="0" lvl="0" indent="-3810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Coordonnées du donateur : Nom et adresse complète.</a:t>
            </a:r>
            <a:endParaRPr sz="2400">
              <a:solidFill>
                <a:schemeClr val="lt1"/>
              </a:solidFill>
              <a:latin typeface="Century Gothic"/>
              <a:ea typeface="Century Gothic"/>
              <a:cs typeface="Century Gothic"/>
              <a:sym typeface="Century Gothic"/>
            </a:endParaRPr>
          </a:p>
          <a:p>
            <a:pPr marL="457200" marR="0" lvl="0" indent="0" algn="l" rtl="0">
              <a:spcBef>
                <a:spcPts val="0"/>
              </a:spcBef>
              <a:spcAft>
                <a:spcPts val="0"/>
              </a:spcAft>
              <a:buNone/>
            </a:pPr>
            <a:endParaRPr sz="1500">
              <a:solidFill>
                <a:schemeClr val="lt1"/>
              </a:solidFill>
              <a:latin typeface="Century Gothic"/>
              <a:ea typeface="Century Gothic"/>
              <a:cs typeface="Century Gothic"/>
              <a:sym typeface="Century Gothic"/>
            </a:endParaRPr>
          </a:p>
          <a:p>
            <a:pPr marL="457200" marR="0" lvl="0" indent="-381000" algn="l" rtl="0">
              <a:spcBef>
                <a:spcPts val="0"/>
              </a:spcBef>
              <a:spcAft>
                <a:spcPts val="0"/>
              </a:spcAft>
              <a:buClr>
                <a:schemeClr val="lt1"/>
              </a:buClr>
              <a:buSzPts val="2400"/>
              <a:buFont typeface="Century Gothic"/>
              <a:buChar char="●"/>
            </a:pPr>
            <a:r>
              <a:rPr lang="fr-FR" sz="2400">
                <a:solidFill>
                  <a:schemeClr val="lt1"/>
                </a:solidFill>
                <a:latin typeface="Century Gothic"/>
                <a:ea typeface="Century Gothic"/>
                <a:cs typeface="Century Gothic"/>
                <a:sym typeface="Century Gothic"/>
              </a:rPr>
              <a:t>Date du versement.</a:t>
            </a:r>
            <a:endParaRPr/>
          </a:p>
        </p:txBody>
      </p:sp>
    </p:spTree>
  </p:cSld>
  <p:clrMapOvr>
    <a:masterClrMapping/>
  </p:clrMapOvr>
</p:sld>
</file>

<file path=ppt/theme/theme1.xml><?xml version="1.0" encoding="utf-8"?>
<a:theme xmlns:a="http://schemas.openxmlformats.org/drawingml/2006/main" name="Secteur">
  <a:themeElements>
    <a:clrScheme name="Personnalisé 1">
      <a:dk1>
        <a:srgbClr val="000000"/>
      </a:dk1>
      <a:lt1>
        <a:srgbClr val="FFFFFF"/>
      </a:lt1>
      <a:dk2>
        <a:srgbClr val="146194"/>
      </a:dk2>
      <a:lt2>
        <a:srgbClr val="75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2338</Words>
  <Application>Microsoft Office PowerPoint</Application>
  <PresentationFormat>Grand écran</PresentationFormat>
  <Paragraphs>342</Paragraphs>
  <Slides>40</Slides>
  <Notes>40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40</vt:i4>
      </vt:variant>
    </vt:vector>
  </HeadingPairs>
  <TitlesOfParts>
    <vt:vector size="47" baseType="lpstr">
      <vt:lpstr>Noto Sans Symbols</vt:lpstr>
      <vt:lpstr>Century Gothic</vt:lpstr>
      <vt:lpstr>Calibri</vt:lpstr>
      <vt:lpstr>Arial</vt:lpstr>
      <vt:lpstr>Times New Roman</vt:lpstr>
      <vt:lpstr>Roboto</vt:lpstr>
      <vt:lpstr>Secteur</vt:lpstr>
      <vt:lpstr>Module de formation Fonds propres des associations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de formation Fonds propres des associations</dc:title>
  <dc:creator>RA</dc:creator>
  <cp:lastModifiedBy>bernard platz</cp:lastModifiedBy>
  <cp:revision>2</cp:revision>
  <dcterms:created xsi:type="dcterms:W3CDTF">2021-03-19T09:48:05Z</dcterms:created>
  <dcterms:modified xsi:type="dcterms:W3CDTF">2021-06-12T09:36:01Z</dcterms:modified>
</cp:coreProperties>
</file>